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</p:sldIdLst>
  <p:sldSz cy="5143500" cx="9144000"/>
  <p:notesSz cx="6858000" cy="9144000"/>
  <p:embeddedFontLst>
    <p:embeddedFont>
      <p:font typeface="Aleo"/>
      <p:regular r:id="rId55"/>
      <p:bold r:id="rId56"/>
      <p:italic r:id="rId57"/>
      <p:boldItalic r:id="rId5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font" Target="fonts/Aleo-regular.fntdata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font" Target="fonts/Aleo-italic.fntdata"/><Relationship Id="rId12" Type="http://schemas.openxmlformats.org/officeDocument/2006/relationships/slide" Target="slides/slide7.xml"/><Relationship Id="rId56" Type="http://schemas.openxmlformats.org/officeDocument/2006/relationships/font" Target="fonts/Aleo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58" Type="http://schemas.openxmlformats.org/officeDocument/2006/relationships/font" Target="fonts/Aleo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502307936b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502307936b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26d06ff8d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26d06ff8d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526d06ff8d_1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526d06ff8d_1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502307936b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502307936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502307936b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502307936b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502307936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502307936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526d06ff8d_1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526d06ff8d_1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526d06ff8d_1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526d06ff8d_1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526d06ff8d_1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526d06ff8d_1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526d06ff8d_1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526d06ff8d_1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5195a3149d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5195a3149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502307936b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502307936b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526d06ff8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526d06ff8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526d06ff8d_1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526d06ff8d_1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526d06ff8d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526d06ff8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526d06ff8d_1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526d06ff8d_1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526d06ff8d_1_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526d06ff8d_1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526d06ff8d_1_2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526d06ff8d_1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526d06ff8d_1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526d06ff8d_1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526d06ff8d_1_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526d06ff8d_1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526d06ff8d_1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526d06ff8d_1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50e223b9ee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50e223b9ee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526d06ff8d_1_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526d06ff8d_1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526d06ff8d_1_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526d06ff8d_1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526d06ff8d_1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526d06ff8d_1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526d06ff8d_1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526d06ff8d_1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526d06ff8d_1_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526d06ff8d_1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526d06ff8d_1_2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3526d06ff8d_1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526d06ff8d_1_3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526d06ff8d_1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526d06ff8d_1_3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526d06ff8d_1_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526d06ff8d_1_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526d06ff8d_1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26d06ff8d_1_3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26d06ff8d_1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502307936b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502307936b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526d06ff8d_1_3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3526d06ff8d_1_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510b7c63c8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3510b7c63c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510b7c63c8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510b7c63c8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510b7c63c8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3510b7c63c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510b7c63c8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3510b7c63c8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510b7c63c8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3510b7c63c8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510b7c63c8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3510b7c63c8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3510b7c63c8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3510b7c63c8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510b7c63c8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3510b7c63c8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526d06ff8d_1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3526d06ff8d_1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10b7c63c8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10b7c63c8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526d06ff8d_1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526d06ff8d_1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526d06ff8d_1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526d06ff8d_1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526d06ff8d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526d06ff8d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502307936b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502307936b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ealkirjaslaid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islaid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2800"/>
              <a:buFont typeface="Aleo"/>
              <a:buNone/>
              <a:defRPr b="1" sz="2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1800"/>
              <a:buFont typeface="Aleo"/>
              <a:buChar char="●"/>
              <a:defRPr b="1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1400"/>
              <a:buFont typeface="Aleo"/>
              <a:buChar char="○"/>
              <a:defRPr b="1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1400"/>
              <a:buFont typeface="Aleo"/>
              <a:buChar char="■"/>
              <a:defRPr b="1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1400"/>
              <a:buFont typeface="Aleo"/>
              <a:buChar char="●"/>
              <a:defRPr b="1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1400"/>
              <a:buFont typeface="Aleo"/>
              <a:buChar char="○"/>
              <a:defRPr b="1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1400"/>
              <a:buFont typeface="Aleo"/>
              <a:buChar char="■"/>
              <a:defRPr b="1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1400"/>
              <a:buFont typeface="Aleo"/>
              <a:buChar char="●"/>
              <a:defRPr b="1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1400"/>
              <a:buFont typeface="Aleo"/>
              <a:buChar char="○"/>
              <a:defRPr b="1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1400"/>
              <a:buFont typeface="Aleo"/>
              <a:buChar char="■"/>
              <a:defRPr b="1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med">
    <p:push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jp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jpg"/><Relationship Id="rId4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jpg"/><Relationship Id="rId4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jp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jpg"/><Relationship Id="rId4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.png"/><Relationship Id="rId10" Type="http://schemas.openxmlformats.org/officeDocument/2006/relationships/image" Target="../media/image4.png"/><Relationship Id="rId13" Type="http://schemas.openxmlformats.org/officeDocument/2006/relationships/image" Target="../media/image5.png"/><Relationship Id="rId1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jpg"/><Relationship Id="rId4" Type="http://schemas.openxmlformats.org/officeDocument/2006/relationships/image" Target="../media/image24.png"/><Relationship Id="rId9" Type="http://schemas.openxmlformats.org/officeDocument/2006/relationships/image" Target="../media/image33.png"/><Relationship Id="rId5" Type="http://schemas.openxmlformats.org/officeDocument/2006/relationships/image" Target="../media/image11.png"/><Relationship Id="rId6" Type="http://schemas.openxmlformats.org/officeDocument/2006/relationships/image" Target="../media/image13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jpg"/><Relationship Id="rId4" Type="http://schemas.openxmlformats.org/officeDocument/2006/relationships/image" Target="../media/image3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jp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jpg"/><Relationship Id="rId4" Type="http://schemas.openxmlformats.org/officeDocument/2006/relationships/image" Target="../media/image43.png"/><Relationship Id="rId5" Type="http://schemas.openxmlformats.org/officeDocument/2006/relationships/image" Target="../media/image41.png"/><Relationship Id="rId6" Type="http://schemas.openxmlformats.org/officeDocument/2006/relationships/image" Target="../media/image34.png"/><Relationship Id="rId7" Type="http://schemas.openxmlformats.org/officeDocument/2006/relationships/image" Target="../media/image4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jpg"/><Relationship Id="rId4" Type="http://schemas.openxmlformats.org/officeDocument/2006/relationships/image" Target="../media/image42.png"/><Relationship Id="rId5" Type="http://schemas.openxmlformats.org/officeDocument/2006/relationships/image" Target="../media/image36.png"/><Relationship Id="rId6" Type="http://schemas.openxmlformats.org/officeDocument/2006/relationships/image" Target="../media/image4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jpg"/><Relationship Id="rId4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jpg"/><Relationship Id="rId4" Type="http://schemas.openxmlformats.org/officeDocument/2006/relationships/image" Target="../media/image4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jpg"/><Relationship Id="rId4" Type="http://schemas.openxmlformats.org/officeDocument/2006/relationships/image" Target="../media/image47.png"/><Relationship Id="rId5" Type="http://schemas.openxmlformats.org/officeDocument/2006/relationships/image" Target="../media/image56.png"/><Relationship Id="rId6" Type="http://schemas.openxmlformats.org/officeDocument/2006/relationships/image" Target="../media/image5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jpg"/><Relationship Id="rId4" Type="http://schemas.openxmlformats.org/officeDocument/2006/relationships/image" Target="../media/image57.png"/><Relationship Id="rId5" Type="http://schemas.openxmlformats.org/officeDocument/2006/relationships/image" Target="../media/image55.png"/><Relationship Id="rId6" Type="http://schemas.openxmlformats.org/officeDocument/2006/relationships/image" Target="../media/image4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jpg"/><Relationship Id="rId4" Type="http://schemas.openxmlformats.org/officeDocument/2006/relationships/image" Target="../media/image48.png"/><Relationship Id="rId5" Type="http://schemas.openxmlformats.org/officeDocument/2006/relationships/image" Target="../media/image6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jpg"/><Relationship Id="rId4" Type="http://schemas.openxmlformats.org/officeDocument/2006/relationships/image" Target="../media/image1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jpg"/><Relationship Id="rId4" Type="http://schemas.openxmlformats.org/officeDocument/2006/relationships/image" Target="../media/image5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jpg"/><Relationship Id="rId4" Type="http://schemas.openxmlformats.org/officeDocument/2006/relationships/image" Target="../media/image4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jpg"/><Relationship Id="rId4" Type="http://schemas.openxmlformats.org/officeDocument/2006/relationships/image" Target="../media/image7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jpg"/><Relationship Id="rId4" Type="http://schemas.openxmlformats.org/officeDocument/2006/relationships/image" Target="../media/image5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jpg"/><Relationship Id="rId4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jpg"/><Relationship Id="rId4" Type="http://schemas.openxmlformats.org/officeDocument/2006/relationships/image" Target="../media/image9.png"/><Relationship Id="rId5" Type="http://schemas.openxmlformats.org/officeDocument/2006/relationships/image" Target="../media/image18.png"/><Relationship Id="rId6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jpg"/><Relationship Id="rId4" Type="http://schemas.openxmlformats.org/officeDocument/2006/relationships/image" Target="../media/image1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.jpg"/><Relationship Id="rId4" Type="http://schemas.openxmlformats.org/officeDocument/2006/relationships/image" Target="../media/image6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7.jpg"/><Relationship Id="rId4" Type="http://schemas.openxmlformats.org/officeDocument/2006/relationships/image" Target="../media/image4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3.jpg"/><Relationship Id="rId4" Type="http://schemas.openxmlformats.org/officeDocument/2006/relationships/image" Target="../media/image6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3.jpg"/><Relationship Id="rId4" Type="http://schemas.openxmlformats.org/officeDocument/2006/relationships/image" Target="../media/image7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3.jpg"/><Relationship Id="rId4" Type="http://schemas.openxmlformats.org/officeDocument/2006/relationships/image" Target="../media/image1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3.jpg"/><Relationship Id="rId4" Type="http://schemas.openxmlformats.org/officeDocument/2006/relationships/image" Target="../media/image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3.jpg"/><Relationship Id="rId4" Type="http://schemas.openxmlformats.org/officeDocument/2006/relationships/image" Target="../media/image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3.jpg"/><Relationship Id="rId4" Type="http://schemas.openxmlformats.org/officeDocument/2006/relationships/image" Target="../media/image7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3.jpg"/><Relationship Id="rId4" Type="http://schemas.openxmlformats.org/officeDocument/2006/relationships/image" Target="../media/image5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jpg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3.jpg"/><Relationship Id="rId4" Type="http://schemas.openxmlformats.org/officeDocument/2006/relationships/image" Target="../media/image8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8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0.jpg"/><Relationship Id="rId4" Type="http://schemas.openxmlformats.org/officeDocument/2006/relationships/image" Target="../media/image84.png"/><Relationship Id="rId5" Type="http://schemas.openxmlformats.org/officeDocument/2006/relationships/image" Target="../media/image76.png"/><Relationship Id="rId6" Type="http://schemas.openxmlformats.org/officeDocument/2006/relationships/image" Target="../media/image105.png"/><Relationship Id="rId7" Type="http://schemas.openxmlformats.org/officeDocument/2006/relationships/image" Target="../media/image77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0.jpg"/><Relationship Id="rId4" Type="http://schemas.openxmlformats.org/officeDocument/2006/relationships/image" Target="../media/image77.png"/><Relationship Id="rId5" Type="http://schemas.openxmlformats.org/officeDocument/2006/relationships/image" Target="../media/image9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0.jpg"/><Relationship Id="rId4" Type="http://schemas.openxmlformats.org/officeDocument/2006/relationships/image" Target="../media/image92.png"/><Relationship Id="rId5" Type="http://schemas.openxmlformats.org/officeDocument/2006/relationships/image" Target="../media/image8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0.jpg"/><Relationship Id="rId4" Type="http://schemas.openxmlformats.org/officeDocument/2006/relationships/image" Target="../media/image88.png"/><Relationship Id="rId5" Type="http://schemas.openxmlformats.org/officeDocument/2006/relationships/image" Target="../media/image102.png"/><Relationship Id="rId6" Type="http://schemas.openxmlformats.org/officeDocument/2006/relationships/image" Target="../media/image94.png"/><Relationship Id="rId7" Type="http://schemas.openxmlformats.org/officeDocument/2006/relationships/image" Target="../media/image8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0.jpg"/><Relationship Id="rId4" Type="http://schemas.openxmlformats.org/officeDocument/2006/relationships/image" Target="../media/image99.png"/><Relationship Id="rId5" Type="http://schemas.openxmlformats.org/officeDocument/2006/relationships/image" Target="../media/image97.png"/><Relationship Id="rId6" Type="http://schemas.openxmlformats.org/officeDocument/2006/relationships/image" Target="../media/image96.png"/><Relationship Id="rId7" Type="http://schemas.openxmlformats.org/officeDocument/2006/relationships/image" Target="../media/image98.png"/><Relationship Id="rId8" Type="http://schemas.openxmlformats.org/officeDocument/2006/relationships/image" Target="../media/image100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0.jpg"/><Relationship Id="rId4" Type="http://schemas.openxmlformats.org/officeDocument/2006/relationships/image" Target="../media/image103.png"/><Relationship Id="rId5" Type="http://schemas.openxmlformats.org/officeDocument/2006/relationships/image" Target="../media/image104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0.jpg"/><Relationship Id="rId4" Type="http://schemas.openxmlformats.org/officeDocument/2006/relationships/image" Target="../media/image10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0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jpg"/><Relationship Id="rId4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jpg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jpg"/><Relationship Id="rId4" Type="http://schemas.openxmlformats.org/officeDocument/2006/relationships/image" Target="../media/image8.png"/><Relationship Id="rId5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jp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Mida putukad söövad? </a:t>
            </a:r>
            <a:endParaRPr/>
          </a:p>
        </p:txBody>
      </p:sp>
      <p:sp>
        <p:nvSpPr>
          <p:cNvPr id="126" name="Google Shape;126;p22"/>
          <p:cNvSpPr txBox="1"/>
          <p:nvPr>
            <p:ph idx="1" type="body"/>
          </p:nvPr>
        </p:nvSpPr>
        <p:spPr>
          <a:xfrm>
            <a:off x="311700" y="1113325"/>
            <a:ext cx="7586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Erinevatel putukatel erinev dieet</a:t>
            </a:r>
            <a:endParaRPr b="0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Taimtoidulised </a:t>
            </a:r>
            <a:r>
              <a:rPr b="0" lang="en"/>
              <a:t>- olenevalt liigist söövad taimi juurtest õiteni</a:t>
            </a:r>
            <a:endParaRPr b="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Lihatoidulised </a:t>
            </a:r>
            <a:r>
              <a:rPr b="0" lang="en"/>
              <a:t>- kiskjad, vereimejad</a:t>
            </a:r>
            <a:endParaRPr b="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Kõdutoidulised </a:t>
            </a:r>
            <a:r>
              <a:rPr b="0" lang="en"/>
              <a:t>- igasugune lagunev orgaaniline materjal</a:t>
            </a:r>
            <a:endParaRPr b="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Parasiitsed </a:t>
            </a:r>
            <a:r>
              <a:rPr b="0" lang="en"/>
              <a:t>- nii taimedel, kui loomadel</a:t>
            </a:r>
            <a:endParaRPr b="0"/>
          </a:p>
        </p:txBody>
      </p:sp>
      <p:pic>
        <p:nvPicPr>
          <p:cNvPr id="127" name="Google Shape;127;p22"/>
          <p:cNvPicPr preferRelativeResize="0"/>
          <p:nvPr/>
        </p:nvPicPr>
        <p:blipFill rotWithShape="1">
          <a:blip r:embed="rId4">
            <a:alphaModFix/>
          </a:blip>
          <a:srcRect b="12143" l="18407" r="16156" t="33573"/>
          <a:stretch/>
        </p:blipFill>
        <p:spPr>
          <a:xfrm>
            <a:off x="671074" y="3416700"/>
            <a:ext cx="2124590" cy="132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2"/>
          <p:cNvPicPr preferRelativeResize="0"/>
          <p:nvPr/>
        </p:nvPicPr>
        <p:blipFill rotWithShape="1">
          <a:blip r:embed="rId5">
            <a:alphaModFix/>
          </a:blip>
          <a:srcRect b="39792" l="15183" r="18944" t="7221"/>
          <a:stretch/>
        </p:blipFill>
        <p:spPr>
          <a:xfrm>
            <a:off x="2991950" y="3254487"/>
            <a:ext cx="1326301" cy="1422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800" y="3031638"/>
            <a:ext cx="2491075" cy="1868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Kuidas putukad toituvad? </a:t>
            </a:r>
            <a:endParaRPr/>
          </a:p>
        </p:txBody>
      </p:sp>
      <p:sp>
        <p:nvSpPr>
          <p:cNvPr id="135" name="Google Shape;135;p23"/>
          <p:cNvSpPr txBox="1"/>
          <p:nvPr>
            <p:ph idx="1" type="body"/>
          </p:nvPr>
        </p:nvSpPr>
        <p:spPr>
          <a:xfrm>
            <a:off x="311700" y="1152475"/>
            <a:ext cx="4816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S</a:t>
            </a:r>
            <a:r>
              <a:rPr b="0" lang="en"/>
              <a:t>uistega</a:t>
            </a:r>
            <a:endParaRPr b="0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AutoNum type="arabicParenR"/>
            </a:pPr>
            <a:r>
              <a:rPr lang="en"/>
              <a:t>Haukamissuised </a:t>
            </a:r>
            <a:r>
              <a:rPr b="0" lang="en"/>
              <a:t>- söövad tahket toitu</a:t>
            </a:r>
            <a:endParaRPr b="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"/>
              <a:t>Libamissuised </a:t>
            </a:r>
            <a:r>
              <a:rPr b="0" lang="en"/>
              <a:t>- vedel nektar + tahke</a:t>
            </a:r>
            <a:r>
              <a:rPr b="0" lang="en"/>
              <a:t> </a:t>
            </a:r>
            <a:r>
              <a:rPr b="0" lang="en"/>
              <a:t>toit </a:t>
            </a:r>
            <a:endParaRPr b="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"/>
              <a:t>Pistmissuised</a:t>
            </a:r>
            <a:r>
              <a:rPr lang="en"/>
              <a:t> </a:t>
            </a:r>
            <a:r>
              <a:rPr b="0" lang="en"/>
              <a:t>- vere või taimsete mahlade imemine </a:t>
            </a:r>
            <a:endParaRPr b="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"/>
              <a:t>Imemissuised </a:t>
            </a:r>
            <a:r>
              <a:rPr b="0" lang="en"/>
              <a:t>- vedela toidu jaoks näiteks nektar </a:t>
            </a:r>
            <a:endParaRPr b="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0"/>
          </a:p>
        </p:txBody>
      </p:sp>
      <p:pic>
        <p:nvPicPr>
          <p:cNvPr id="136" name="Google Shape;136;p23"/>
          <p:cNvPicPr preferRelativeResize="0"/>
          <p:nvPr/>
        </p:nvPicPr>
        <p:blipFill rotWithShape="1">
          <a:blip r:embed="rId4">
            <a:alphaModFix/>
          </a:blip>
          <a:srcRect b="0" l="17763" r="0" t="0"/>
          <a:stretch/>
        </p:blipFill>
        <p:spPr>
          <a:xfrm>
            <a:off x="5302475" y="1328125"/>
            <a:ext cx="2111025" cy="2835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" name="Google Shape;137;p23"/>
          <p:cNvCxnSpPr/>
          <p:nvPr/>
        </p:nvCxnSpPr>
        <p:spPr>
          <a:xfrm flipH="1" rot="10800000">
            <a:off x="3901650" y="2589250"/>
            <a:ext cx="2125200" cy="13281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416137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709173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Tolmeldamine</a:t>
            </a:r>
            <a:endParaRPr/>
          </a:p>
        </p:txBody>
      </p:sp>
      <p:pic>
        <p:nvPicPr>
          <p:cNvPr id="148" name="Google Shape;148;p25"/>
          <p:cNvPicPr preferRelativeResize="0"/>
          <p:nvPr/>
        </p:nvPicPr>
        <p:blipFill rotWithShape="1">
          <a:blip r:embed="rId4">
            <a:alphaModFix/>
          </a:blip>
          <a:srcRect b="12895" l="19334" r="21374" t="11427"/>
          <a:stretch/>
        </p:blipFill>
        <p:spPr>
          <a:xfrm>
            <a:off x="0" y="2238687"/>
            <a:ext cx="3031099" cy="217522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5"/>
          <p:cNvSpPr txBox="1"/>
          <p:nvPr>
            <p:ph idx="1" type="body"/>
          </p:nvPr>
        </p:nvSpPr>
        <p:spPr>
          <a:xfrm>
            <a:off x="311700" y="1152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0" lang="en"/>
              <a:t>Taimede paljunemiseks on vaja, et õietolm satuks tolmukatelt emakale</a:t>
            </a:r>
            <a:endParaRPr/>
          </a:p>
        </p:txBody>
      </p:sp>
      <p:pic>
        <p:nvPicPr>
          <p:cNvPr id="150" name="Google Shape;150;p25"/>
          <p:cNvPicPr preferRelativeResize="0"/>
          <p:nvPr/>
        </p:nvPicPr>
        <p:blipFill rotWithShape="1">
          <a:blip r:embed="rId5">
            <a:alphaModFix/>
          </a:blip>
          <a:srcRect b="12530" l="21544" r="21142" t="18010"/>
          <a:stretch/>
        </p:blipFill>
        <p:spPr>
          <a:xfrm>
            <a:off x="3085700" y="1779475"/>
            <a:ext cx="4539874" cy="309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6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Putuktolmlemine</a:t>
            </a:r>
            <a:endParaRPr/>
          </a:p>
        </p:txBody>
      </p:sp>
      <p:pic>
        <p:nvPicPr>
          <p:cNvPr id="156" name="Google Shape;156;p26"/>
          <p:cNvPicPr preferRelativeResize="0"/>
          <p:nvPr/>
        </p:nvPicPr>
        <p:blipFill rotWithShape="1">
          <a:blip r:embed="rId4">
            <a:alphaModFix/>
          </a:blip>
          <a:srcRect b="8953" l="19332" r="18763" t="14581"/>
          <a:stretch/>
        </p:blipFill>
        <p:spPr>
          <a:xfrm>
            <a:off x="1298875" y="802750"/>
            <a:ext cx="6250075" cy="4340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6600" y="2571738"/>
            <a:ext cx="2194833" cy="292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7"/>
          <p:cNvPicPr preferRelativeResize="0"/>
          <p:nvPr/>
        </p:nvPicPr>
        <p:blipFill rotWithShape="1">
          <a:blip r:embed="rId5">
            <a:alphaModFix/>
          </a:blip>
          <a:srcRect b="53909" l="0" r="41599" t="15500"/>
          <a:stretch/>
        </p:blipFill>
        <p:spPr>
          <a:xfrm>
            <a:off x="1803925" y="2894050"/>
            <a:ext cx="819959" cy="572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7"/>
          <p:cNvPicPr preferRelativeResize="0"/>
          <p:nvPr/>
        </p:nvPicPr>
        <p:blipFill rotWithShape="1">
          <a:blip r:embed="rId6">
            <a:alphaModFix/>
          </a:blip>
          <a:srcRect b="16120" l="14259" r="28219" t="23321"/>
          <a:stretch/>
        </p:blipFill>
        <p:spPr>
          <a:xfrm rot="-4306270">
            <a:off x="2838886" y="4265141"/>
            <a:ext cx="640448" cy="505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 rot="-389207">
            <a:off x="-1626477" y="1559426"/>
            <a:ext cx="3239327" cy="4319076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7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Tolmeldajad - kes nad on? </a:t>
            </a:r>
            <a:endParaRPr/>
          </a:p>
        </p:txBody>
      </p:sp>
      <p:sp>
        <p:nvSpPr>
          <p:cNvPr id="166" name="Google Shape;166;p27"/>
          <p:cNvSpPr txBox="1"/>
          <p:nvPr>
            <p:ph idx="1" type="body"/>
          </p:nvPr>
        </p:nvSpPr>
        <p:spPr>
          <a:xfrm>
            <a:off x="700900" y="939450"/>
            <a:ext cx="7011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Kõik putukad, kes külastavad õisi võivad käituda tolmeldajatena</a:t>
            </a:r>
            <a:endParaRPr b="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0" lang="en"/>
              <a:t>Tolmeldajaid putukaid on väga lihtne maastikus üles leida – nad külastavad õisi</a:t>
            </a:r>
            <a:endParaRPr b="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0" lang="en"/>
              <a:t>Mida nad peale õite külastamise teevad, seda me nii hästi ei teagi</a:t>
            </a:r>
            <a:endParaRPr b="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7" name="Google Shape;167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621774" y="1941500"/>
            <a:ext cx="2932600" cy="391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56550" y="3204350"/>
            <a:ext cx="1720374" cy="2293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7"/>
          <p:cNvPicPr preferRelativeResize="0"/>
          <p:nvPr/>
        </p:nvPicPr>
        <p:blipFill rotWithShape="1">
          <a:blip r:embed="rId10">
            <a:alphaModFix/>
          </a:blip>
          <a:srcRect b="12143" l="18407" r="16156" t="33573"/>
          <a:stretch/>
        </p:blipFill>
        <p:spPr>
          <a:xfrm rot="2251621">
            <a:off x="1104151" y="3870575"/>
            <a:ext cx="683498" cy="425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4250888">
            <a:off x="156468" y="2849250"/>
            <a:ext cx="1259317" cy="94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1182260">
            <a:off x="6770538" y="-1"/>
            <a:ext cx="385762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7"/>
          <p:cNvPicPr preferRelativeResize="0"/>
          <p:nvPr/>
        </p:nvPicPr>
        <p:blipFill rotWithShape="1">
          <a:blip r:embed="rId13">
            <a:alphaModFix/>
          </a:blip>
          <a:srcRect b="39792" l="15183" r="18944" t="7221"/>
          <a:stretch/>
        </p:blipFill>
        <p:spPr>
          <a:xfrm>
            <a:off x="7825275" y="779077"/>
            <a:ext cx="819951" cy="879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8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Tolmeldajad ja tolmeldatavad</a:t>
            </a:r>
            <a:endParaRPr/>
          </a:p>
        </p:txBody>
      </p:sp>
      <p:sp>
        <p:nvSpPr>
          <p:cNvPr id="178" name="Google Shape;178;p28"/>
          <p:cNvSpPr txBox="1"/>
          <p:nvPr>
            <p:ph idx="1" type="body"/>
          </p:nvPr>
        </p:nvSpPr>
        <p:spPr>
          <a:xfrm>
            <a:off x="311700" y="1246325"/>
            <a:ext cx="8382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0" lang="en"/>
              <a:t>Tolmeldajad </a:t>
            </a:r>
            <a:r>
              <a:rPr b="0" lang="en"/>
              <a:t>kasutavad õisi:</a:t>
            </a:r>
            <a:endParaRPr b="0" baseline="30000"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0" lang="en"/>
              <a:t>t</a:t>
            </a:r>
            <a:r>
              <a:rPr b="0" lang="en"/>
              <a:t>oitumiseks</a:t>
            </a:r>
            <a:endParaRPr b="0"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0" lang="en"/>
              <a:t>õietolmu kogumiseks</a:t>
            </a:r>
            <a:endParaRPr b="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0" lang="en"/>
              <a:t>Õied on sellised nagu nad on, kuna taimel on vaja tolmeldaja õiele meelitada  </a:t>
            </a:r>
            <a:endParaRPr b="0" baseline="30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0" lang="en"/>
              <a:t>&gt; Tänu </a:t>
            </a:r>
            <a:r>
              <a:rPr b="0" lang="en"/>
              <a:t>tolmeldajate</a:t>
            </a:r>
            <a:r>
              <a:rPr b="0" lang="en"/>
              <a:t> tegevusele toimub putuktolmlemine ehk entomofiilia!</a:t>
            </a:r>
            <a:endParaRPr b="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0" i="1" lang="en"/>
              <a:t>&gt; näiteks kurk, kõrvits, pune, põlduba, murulauk, sibul, kartul, kaalikas, redis, till, aedmaasikas, vaarikas, magus kirsipuu, aed-õunapuu jne</a:t>
            </a:r>
            <a:endParaRPr b="0" i="1"/>
          </a:p>
        </p:txBody>
      </p:sp>
      <p:pic>
        <p:nvPicPr>
          <p:cNvPr id="179" name="Google Shape;179;p28"/>
          <p:cNvPicPr preferRelativeResize="0"/>
          <p:nvPr/>
        </p:nvPicPr>
        <p:blipFill rotWithShape="1">
          <a:blip r:embed="rId4">
            <a:alphaModFix/>
          </a:blip>
          <a:srcRect b="23477" l="0" r="0" t="0"/>
          <a:stretch/>
        </p:blipFill>
        <p:spPr>
          <a:xfrm>
            <a:off x="6622575" y="-1072400"/>
            <a:ext cx="2776301" cy="2832594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8"/>
          <p:cNvSpPr txBox="1"/>
          <p:nvPr/>
        </p:nvSpPr>
        <p:spPr>
          <a:xfrm>
            <a:off x="7072200" y="1601250"/>
            <a:ext cx="162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AEDMAASIKAS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0637" y="1295303"/>
            <a:ext cx="2322601" cy="309674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9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Putuktolmlevad taimed </a:t>
            </a:r>
            <a:endParaRPr/>
          </a:p>
        </p:txBody>
      </p:sp>
      <p:sp>
        <p:nvSpPr>
          <p:cNvPr id="187" name="Google Shape;187;p29"/>
          <p:cNvSpPr txBox="1"/>
          <p:nvPr>
            <p:ph idx="1" type="body"/>
          </p:nvPr>
        </p:nvSpPr>
        <p:spPr>
          <a:xfrm>
            <a:off x="48150" y="1122225"/>
            <a:ext cx="2419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/>
              <a:t>Silmatorkavad</a:t>
            </a:r>
            <a:endParaRPr b="1"/>
          </a:p>
        </p:txBody>
      </p:sp>
      <p:sp>
        <p:nvSpPr>
          <p:cNvPr id="188" name="Google Shape;188;p29"/>
          <p:cNvSpPr txBox="1"/>
          <p:nvPr>
            <p:ph idx="1" type="body"/>
          </p:nvPr>
        </p:nvSpPr>
        <p:spPr>
          <a:xfrm>
            <a:off x="2984738" y="1095825"/>
            <a:ext cx="2322600" cy="6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/>
              <a:t>Lõhnavad</a:t>
            </a:r>
            <a:endParaRPr b="1"/>
          </a:p>
        </p:txBody>
      </p:sp>
      <p:sp>
        <p:nvSpPr>
          <p:cNvPr id="189" name="Google Shape;189;p29"/>
          <p:cNvSpPr txBox="1"/>
          <p:nvPr>
            <p:ph idx="1" type="body"/>
          </p:nvPr>
        </p:nvSpPr>
        <p:spPr>
          <a:xfrm>
            <a:off x="5190125" y="1122225"/>
            <a:ext cx="288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/>
              <a:t>Magusa nektariga</a:t>
            </a:r>
            <a:endParaRPr b="1"/>
          </a:p>
        </p:txBody>
      </p:sp>
      <p:pic>
        <p:nvPicPr>
          <p:cNvPr id="190" name="Google Shape;190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7263" y="1618448"/>
            <a:ext cx="2124476" cy="2832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19325" y="1523888"/>
            <a:ext cx="2124476" cy="283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9"/>
          <p:cNvSpPr txBox="1"/>
          <p:nvPr>
            <p:ph idx="1" type="body"/>
          </p:nvPr>
        </p:nvSpPr>
        <p:spPr>
          <a:xfrm>
            <a:off x="5036400" y="4279325"/>
            <a:ext cx="288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0" i="1" lang="en" sz="1400"/>
              <a:t>VALGE MESIKAS</a:t>
            </a:r>
            <a:endParaRPr b="0" i="1" sz="1400"/>
          </a:p>
        </p:txBody>
      </p:sp>
      <p:sp>
        <p:nvSpPr>
          <p:cNvPr id="193" name="Google Shape;193;p29"/>
          <p:cNvSpPr txBox="1"/>
          <p:nvPr>
            <p:ph idx="1" type="body"/>
          </p:nvPr>
        </p:nvSpPr>
        <p:spPr>
          <a:xfrm>
            <a:off x="2544150" y="4298625"/>
            <a:ext cx="288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0" i="1" lang="en" sz="1400"/>
              <a:t>AED-LEEKLILL EHK FLOKS</a:t>
            </a:r>
            <a:endParaRPr b="0" i="1" sz="1400"/>
          </a:p>
        </p:txBody>
      </p:sp>
      <p:sp>
        <p:nvSpPr>
          <p:cNvPr id="194" name="Google Shape;194;p29"/>
          <p:cNvSpPr txBox="1"/>
          <p:nvPr>
            <p:ph idx="1" type="body"/>
          </p:nvPr>
        </p:nvSpPr>
        <p:spPr>
          <a:xfrm>
            <a:off x="-150612" y="4298625"/>
            <a:ext cx="288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0" i="1" lang="en" sz="1400"/>
              <a:t>HARILIK VÕILILL</a:t>
            </a:r>
            <a:endParaRPr b="0" i="1" sz="1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0"/>
          <p:cNvSpPr txBox="1"/>
          <p:nvPr>
            <p:ph idx="1" type="body"/>
          </p:nvPr>
        </p:nvSpPr>
        <p:spPr>
          <a:xfrm>
            <a:off x="4030300" y="432000"/>
            <a:ext cx="3105300" cy="93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Rohkelt nektarit: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(liblik</a:t>
            </a:r>
            <a:r>
              <a:rPr b="0" lang="en"/>
              <a:t>-</a:t>
            </a:r>
            <a:r>
              <a:rPr b="0" lang="en"/>
              <a:t> ja huulõielised)  </a:t>
            </a:r>
            <a:endParaRPr b="0"/>
          </a:p>
        </p:txBody>
      </p:sp>
      <p:sp>
        <p:nvSpPr>
          <p:cNvPr id="200" name="Google Shape;200;p30"/>
          <p:cNvSpPr txBox="1"/>
          <p:nvPr/>
        </p:nvSpPr>
        <p:spPr>
          <a:xfrm>
            <a:off x="165575" y="432000"/>
            <a:ext cx="3209700" cy="13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R</a:t>
            </a:r>
            <a:r>
              <a:rPr b="1"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ohkelt õietolmu</a:t>
            </a: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(korvõielised) 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pic>
        <p:nvPicPr>
          <p:cNvPr id="201" name="Google Shape;201;p30"/>
          <p:cNvPicPr preferRelativeResize="0"/>
          <p:nvPr/>
        </p:nvPicPr>
        <p:blipFill rotWithShape="1">
          <a:blip r:embed="rId4">
            <a:alphaModFix/>
          </a:blip>
          <a:srcRect b="0" l="23272" r="13158" t="0"/>
          <a:stretch/>
        </p:blipFill>
        <p:spPr>
          <a:xfrm>
            <a:off x="165575" y="1239975"/>
            <a:ext cx="1734900" cy="2663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1025" y="1457975"/>
            <a:ext cx="2249349" cy="2999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56275" y="1648748"/>
            <a:ext cx="2362299" cy="3149727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0"/>
          <p:cNvSpPr txBox="1"/>
          <p:nvPr/>
        </p:nvSpPr>
        <p:spPr>
          <a:xfrm>
            <a:off x="2101700" y="4591550"/>
            <a:ext cx="1734900" cy="2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PAISELEHT</a:t>
            </a:r>
            <a:endParaRPr i="1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sp>
        <p:nvSpPr>
          <p:cNvPr id="205" name="Google Shape;205;p30"/>
          <p:cNvSpPr txBox="1"/>
          <p:nvPr/>
        </p:nvSpPr>
        <p:spPr>
          <a:xfrm>
            <a:off x="4279500" y="4591550"/>
            <a:ext cx="2109000" cy="2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HARILIK HERNES</a:t>
            </a:r>
            <a:endParaRPr i="1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sp>
        <p:nvSpPr>
          <p:cNvPr id="206" name="Google Shape;206;p30"/>
          <p:cNvSpPr txBox="1"/>
          <p:nvPr/>
        </p:nvSpPr>
        <p:spPr>
          <a:xfrm>
            <a:off x="219275" y="3903525"/>
            <a:ext cx="1734900" cy="2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PÄEVALILL</a:t>
            </a:r>
            <a:endParaRPr i="1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sp>
        <p:nvSpPr>
          <p:cNvPr id="207" name="Google Shape;207;p30"/>
          <p:cNvSpPr txBox="1"/>
          <p:nvPr/>
        </p:nvSpPr>
        <p:spPr>
          <a:xfrm>
            <a:off x="6043425" y="4131900"/>
            <a:ext cx="2249400" cy="2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VALGE IMINÕGES</a:t>
            </a:r>
            <a:endParaRPr i="1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pic>
        <p:nvPicPr>
          <p:cNvPr id="208" name="Google Shape;208;p30"/>
          <p:cNvPicPr preferRelativeResize="0"/>
          <p:nvPr/>
        </p:nvPicPr>
        <p:blipFill rotWithShape="1">
          <a:blip r:embed="rId7">
            <a:alphaModFix/>
          </a:blip>
          <a:srcRect b="29706" l="0" r="53628" t="17983"/>
          <a:stretch/>
        </p:blipFill>
        <p:spPr>
          <a:xfrm>
            <a:off x="1900475" y="2733375"/>
            <a:ext cx="1095448" cy="1647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1"/>
          <p:cNvSpPr txBox="1"/>
          <p:nvPr>
            <p:ph idx="1" type="body"/>
          </p:nvPr>
        </p:nvSpPr>
        <p:spPr>
          <a:xfrm>
            <a:off x="4218850" y="1230800"/>
            <a:ext cx="3794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0" lang="en"/>
              <a:t>Mitmekesisus loeb!</a:t>
            </a:r>
            <a:endParaRPr b="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0" lang="en"/>
              <a:t>Tolmeldajate jaoks on oluline, et aias oleks palju erineva kujuga õisi.</a:t>
            </a:r>
            <a:endParaRPr b="0"/>
          </a:p>
        </p:txBody>
      </p:sp>
      <p:pic>
        <p:nvPicPr>
          <p:cNvPr id="214" name="Google Shape;21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600" y="340650"/>
            <a:ext cx="4198624" cy="462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052502">
            <a:off x="7661332" y="427180"/>
            <a:ext cx="3216912" cy="4289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1"/>
          <p:cNvPicPr preferRelativeResize="0"/>
          <p:nvPr/>
        </p:nvPicPr>
        <p:blipFill rotWithShape="1">
          <a:blip r:embed="rId6">
            <a:alphaModFix/>
          </a:blip>
          <a:srcRect b="46095" l="43346" r="7458" t="19230"/>
          <a:stretch/>
        </p:blipFill>
        <p:spPr>
          <a:xfrm rot="3060030">
            <a:off x="7591866" y="190447"/>
            <a:ext cx="1165393" cy="1095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>
            <p:ph type="title"/>
          </p:nvPr>
        </p:nvSpPr>
        <p:spPr>
          <a:xfrm>
            <a:off x="311700" y="366750"/>
            <a:ext cx="8520600" cy="255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4"/>
          <p:cNvSpPr txBox="1"/>
          <p:nvPr/>
        </p:nvSpPr>
        <p:spPr>
          <a:xfrm>
            <a:off x="663600" y="499500"/>
            <a:ext cx="6834000" cy="4475400"/>
          </a:xfrm>
          <a:prstGeom prst="rect">
            <a:avLst/>
          </a:prstGeom>
          <a:noFill/>
          <a:ln cap="flat" cmpd="sng" w="19050">
            <a:solidFill>
              <a:srgbClr val="41613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Ekspert: Villu Soon, Tartu Ülikool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Metoodikad: Pille-Riin Pärnsalu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Kunstnik: Ülle Kaasik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Kujundaja: Annika Pakk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Kampaania sisu: Maris Mägi, Eeva Kirsipuu-Vadi, Gedy Matisen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Materjal on valminud Euroopa Majanduspiirkonna ja Norra finantsmehhanismide kahepoolsete suhete fondi toetusel projekti “Kliimateadlikkuse ja jätkusuutliku hariduse täiustamine rohekoolide koostööna Eestis ja Norras” raames.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Materjali autoriõigused on kaitstud Creative Commons CC BY-NC-SA litsentsiga.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Materjali võib vabalt kasutada ja muuta, kui viidatakse Rohelise kooli programmi “Tunne tolmeldajat” kampaaniale ja ei kasutata seda tulu teenimiseks.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pic>
        <p:nvPicPr>
          <p:cNvPr id="60" name="Google Shape;60;p14"/>
          <p:cNvPicPr preferRelativeResize="0"/>
          <p:nvPr/>
        </p:nvPicPr>
        <p:blipFill rotWithShape="1">
          <a:blip r:embed="rId4">
            <a:alphaModFix/>
          </a:blip>
          <a:srcRect b="16120" l="14259" r="28219" t="23321"/>
          <a:stretch/>
        </p:blipFill>
        <p:spPr>
          <a:xfrm rot="-1525731">
            <a:off x="6718974" y="499499"/>
            <a:ext cx="1596073" cy="1260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2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Kus putukad elavad?</a:t>
            </a:r>
            <a:endParaRPr/>
          </a:p>
        </p:txBody>
      </p:sp>
      <p:sp>
        <p:nvSpPr>
          <p:cNvPr id="222" name="Google Shape;222;p32"/>
          <p:cNvSpPr txBox="1"/>
          <p:nvPr>
            <p:ph idx="1" type="body"/>
          </p:nvPr>
        </p:nvSpPr>
        <p:spPr>
          <a:xfrm>
            <a:off x="2334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</a:t>
            </a:r>
            <a:r>
              <a:rPr b="1" lang="en"/>
              <a:t>rinevad</a:t>
            </a:r>
            <a:r>
              <a:rPr lang="en"/>
              <a:t> vajadused elupaigaks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Elupaigad tekivad ise, </a:t>
            </a:r>
            <a:r>
              <a:rPr b="1" lang="en"/>
              <a:t>kui lasta sel juhtuda</a:t>
            </a:r>
            <a:r>
              <a:rPr lang="en"/>
              <a:t>.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2"/>
          <p:cNvSpPr txBox="1"/>
          <p:nvPr/>
        </p:nvSpPr>
        <p:spPr>
          <a:xfrm>
            <a:off x="311700" y="2533375"/>
            <a:ext cx="3862200" cy="20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Hea elupaik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16137"/>
              </a:buClr>
              <a:buSzPts val="1800"/>
              <a:buFont typeface="Aleo"/>
              <a:buChar char="●"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mõõdukalt hooldatud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1800"/>
              <a:buFont typeface="Aleo"/>
              <a:buChar char="●"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</a:t>
            </a: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itmekesised taimed, varjumiskohad jms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1800"/>
              <a:buFont typeface="Aleo"/>
              <a:buChar char="●"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metsistunud pargid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sp>
        <p:nvSpPr>
          <p:cNvPr id="224" name="Google Shape;224;p32"/>
          <p:cNvSpPr txBox="1"/>
          <p:nvPr/>
        </p:nvSpPr>
        <p:spPr>
          <a:xfrm>
            <a:off x="3992850" y="2571750"/>
            <a:ext cx="3318300" cy="20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Halb elupaik</a:t>
            </a:r>
            <a:endParaRPr b="1"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16137"/>
              </a:buClr>
              <a:buSzPts val="1800"/>
              <a:buFont typeface="Aleo"/>
              <a:buChar char="●"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tihe hoonestus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1800"/>
              <a:buFont typeface="Aleo"/>
              <a:buChar char="●"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kõvakattega teed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1800"/>
              <a:buFont typeface="Aleo"/>
              <a:buChar char="●"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liiga tihti hooldatud aiad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pic>
        <p:nvPicPr>
          <p:cNvPr id="225" name="Google Shape;225;p32"/>
          <p:cNvPicPr preferRelativeResize="0"/>
          <p:nvPr/>
        </p:nvPicPr>
        <p:blipFill rotWithShape="1">
          <a:blip r:embed="rId4">
            <a:alphaModFix/>
          </a:blip>
          <a:srcRect b="8181" l="0" r="15725" t="0"/>
          <a:stretch/>
        </p:blipFill>
        <p:spPr>
          <a:xfrm flipH="1">
            <a:off x="6061225" y="-445500"/>
            <a:ext cx="3659110" cy="341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3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Mida tolmeldajad veel vajavad?</a:t>
            </a:r>
            <a:endParaRPr/>
          </a:p>
        </p:txBody>
      </p:sp>
      <p:sp>
        <p:nvSpPr>
          <p:cNvPr id="231" name="Google Shape;231;p33"/>
          <p:cNvSpPr txBox="1"/>
          <p:nvPr>
            <p:ph idx="1" type="body"/>
          </p:nvPr>
        </p:nvSpPr>
        <p:spPr>
          <a:xfrm>
            <a:off x="311700" y="10000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b="0" lang="en"/>
              <a:t>Vastsetele soodsaid arengutingimus</a:t>
            </a:r>
            <a:r>
              <a:rPr b="0" lang="en"/>
              <a:t>i</a:t>
            </a:r>
            <a:endParaRPr b="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0" lang="en"/>
              <a:t>Talvitumispai</a:t>
            </a:r>
            <a:r>
              <a:rPr b="0" lang="en"/>
              <a:t>ku</a:t>
            </a:r>
            <a:endParaRPr b="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0" lang="en"/>
              <a:t>Pesapai</a:t>
            </a:r>
            <a:r>
              <a:rPr b="0" lang="en"/>
              <a:t>ku</a:t>
            </a:r>
            <a:endParaRPr b="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0" lang="en"/>
              <a:t>Materjali pesa ehituseks</a:t>
            </a:r>
            <a:endParaRPr b="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0" lang="en"/>
              <a:t>Sobivat mikrokliimat</a:t>
            </a:r>
            <a:endParaRPr b="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0" lang="en"/>
              <a:t>Varjekohti</a:t>
            </a:r>
            <a:endParaRPr b="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2" name="Google Shape;23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5413" y="36675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16498" y="1383325"/>
            <a:ext cx="3215800" cy="4287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3"/>
          <p:cNvPicPr preferRelativeResize="0"/>
          <p:nvPr/>
        </p:nvPicPr>
        <p:blipFill rotWithShape="1">
          <a:blip r:embed="rId6">
            <a:alphaModFix/>
          </a:blip>
          <a:srcRect b="54466" l="0" r="42005" t="0"/>
          <a:stretch/>
        </p:blipFill>
        <p:spPr>
          <a:xfrm rot="1373325">
            <a:off x="7042361" y="373036"/>
            <a:ext cx="2001447" cy="2095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054450"/>
            <a:ext cx="2775250" cy="2081426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4"/>
          <p:cNvSpPr txBox="1"/>
          <p:nvPr>
            <p:ph type="title"/>
          </p:nvPr>
        </p:nvSpPr>
        <p:spPr>
          <a:xfrm>
            <a:off x="311700" y="405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 võib ohustada tolmeldajat? </a:t>
            </a:r>
            <a:endParaRPr/>
          </a:p>
        </p:txBody>
      </p:sp>
      <p:sp>
        <p:nvSpPr>
          <p:cNvPr id="241" name="Google Shape;241;p34"/>
          <p:cNvSpPr txBox="1"/>
          <p:nvPr>
            <p:ph idx="1" type="body"/>
          </p:nvPr>
        </p:nvSpPr>
        <p:spPr>
          <a:xfrm>
            <a:off x="2499150" y="1416950"/>
            <a:ext cx="1650000" cy="7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/>
              <a:t>Kliimamuutused</a:t>
            </a:r>
            <a:endParaRPr b="1"/>
          </a:p>
        </p:txBody>
      </p:sp>
      <p:pic>
        <p:nvPicPr>
          <p:cNvPr id="242" name="Google Shape;24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68151" y="1085475"/>
            <a:ext cx="2915946" cy="388794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4"/>
          <p:cNvSpPr txBox="1"/>
          <p:nvPr>
            <p:ph idx="2" type="body"/>
          </p:nvPr>
        </p:nvSpPr>
        <p:spPr>
          <a:xfrm>
            <a:off x="5706150" y="4134025"/>
            <a:ext cx="2534100" cy="11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Võõrliigid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0" i="1" lang="en" sz="1200"/>
              <a:t>KANADA KULDVITS</a:t>
            </a:r>
            <a:endParaRPr b="0" i="1" sz="1200"/>
          </a:p>
        </p:txBody>
      </p:sp>
      <p:sp>
        <p:nvSpPr>
          <p:cNvPr id="244" name="Google Shape;244;p34"/>
          <p:cNvSpPr txBox="1"/>
          <p:nvPr>
            <p:ph idx="2" type="body"/>
          </p:nvPr>
        </p:nvSpPr>
        <p:spPr>
          <a:xfrm>
            <a:off x="2799150" y="4134025"/>
            <a:ext cx="1050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/>
              <a:t>Mürgid</a:t>
            </a:r>
            <a:endParaRPr b="1"/>
          </a:p>
        </p:txBody>
      </p:sp>
      <p:pic>
        <p:nvPicPr>
          <p:cNvPr id="245" name="Google Shape;245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9200" y="2978237"/>
            <a:ext cx="2660250" cy="1995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Mida saame meie tolmeldajate heaks teha? </a:t>
            </a:r>
            <a:endParaRPr/>
          </a:p>
        </p:txBody>
      </p:sp>
      <p:sp>
        <p:nvSpPr>
          <p:cNvPr id="251" name="Google Shape;251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b="0" lang="en"/>
              <a:t>Jätame mõned aia osad niitmata </a:t>
            </a:r>
            <a:endParaRPr b="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b="0" lang="en"/>
              <a:t>Rajame joogikohti </a:t>
            </a:r>
            <a:endParaRPr b="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b="0" lang="en"/>
              <a:t>Loome varjepaiku </a:t>
            </a:r>
            <a:endParaRPr b="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b="0" lang="en"/>
              <a:t>Külvame õistaimi </a:t>
            </a:r>
            <a:endParaRPr b="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b="0" lang="en"/>
              <a:t>Valime kodumaised istikud ja liigid </a:t>
            </a:r>
            <a:endParaRPr b="0"/>
          </a:p>
        </p:txBody>
      </p:sp>
      <p:pic>
        <p:nvPicPr>
          <p:cNvPr id="252" name="Google Shape;252;p35" title="JOOGIKOHAD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4600" y="3048800"/>
            <a:ext cx="3296573" cy="247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222" y="2381925"/>
            <a:ext cx="3748649" cy="2811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6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Talukimalane </a:t>
            </a:r>
            <a:endParaRPr/>
          </a:p>
        </p:txBody>
      </p:sp>
      <p:pic>
        <p:nvPicPr>
          <p:cNvPr id="259" name="Google Shape;25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98" y="819625"/>
            <a:ext cx="3352074" cy="4469448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6"/>
          <p:cNvSpPr txBox="1"/>
          <p:nvPr/>
        </p:nvSpPr>
        <p:spPr>
          <a:xfrm>
            <a:off x="3731300" y="1423625"/>
            <a:ext cx="4002000" cy="35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Selts: kiletiivalised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Kehapikkus: 1-1,5 cm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Lendamisaeg: aprill - september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Lemmiktoit: vastsetele õietolm, valmikutele nektar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Midagi erilist: ainus Eesti kimlane, kes pesitseb maapinnast kõrgemal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7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Põldkimalane</a:t>
            </a:r>
            <a:endParaRPr/>
          </a:p>
        </p:txBody>
      </p:sp>
      <p:pic>
        <p:nvPicPr>
          <p:cNvPr id="266" name="Google Shape;266;p37"/>
          <p:cNvPicPr preferRelativeResize="0"/>
          <p:nvPr/>
        </p:nvPicPr>
        <p:blipFill rotWithShape="1">
          <a:blip r:embed="rId4">
            <a:alphaModFix/>
          </a:blip>
          <a:srcRect b="0" l="0" r="0" t="11402"/>
          <a:stretch/>
        </p:blipFill>
        <p:spPr>
          <a:xfrm>
            <a:off x="311700" y="1055950"/>
            <a:ext cx="3857626" cy="4556974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7"/>
          <p:cNvSpPr txBox="1"/>
          <p:nvPr/>
        </p:nvSpPr>
        <p:spPr>
          <a:xfrm>
            <a:off x="4083100" y="1517025"/>
            <a:ext cx="3627300" cy="27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Selts: kiletiivalised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Kehapikkus: 1-1,5 cm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Lendamisaeg: aprill - september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Lemmiktoit: vastsetele õietolm, valmikutele nektar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Midagi erilist: Eesti kõige tavalisem kimalane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8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Kodu- ehk meemesilane</a:t>
            </a:r>
            <a:endParaRPr/>
          </a:p>
        </p:txBody>
      </p:sp>
      <p:pic>
        <p:nvPicPr>
          <p:cNvPr id="273" name="Google Shape;273;p38"/>
          <p:cNvPicPr preferRelativeResize="0"/>
          <p:nvPr/>
        </p:nvPicPr>
        <p:blipFill rotWithShape="1">
          <a:blip r:embed="rId4">
            <a:alphaModFix/>
          </a:blip>
          <a:srcRect b="8181" l="0" r="15725" t="26680"/>
          <a:stretch/>
        </p:blipFill>
        <p:spPr>
          <a:xfrm>
            <a:off x="-339325" y="1312100"/>
            <a:ext cx="4344525" cy="2877674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8"/>
          <p:cNvSpPr txBox="1"/>
          <p:nvPr/>
        </p:nvSpPr>
        <p:spPr>
          <a:xfrm>
            <a:off x="4238550" y="1682675"/>
            <a:ext cx="3627300" cy="27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Selts: kiletiivalised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Kehapikkus: 1-1,5 cm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Lendamisaeg: aprill - september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Lemmiktoit: vastsetele õietolm, valmikutele nektar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Midagi erilist: koduloom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9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Sirelased </a:t>
            </a:r>
            <a:endParaRPr/>
          </a:p>
        </p:txBody>
      </p:sp>
      <p:pic>
        <p:nvPicPr>
          <p:cNvPr id="280" name="Google Shape;280;p39"/>
          <p:cNvPicPr preferRelativeResize="0"/>
          <p:nvPr/>
        </p:nvPicPr>
        <p:blipFill rotWithShape="1">
          <a:blip r:embed="rId4">
            <a:alphaModFix/>
          </a:blip>
          <a:srcRect b="51658" l="18956" r="0" t="0"/>
          <a:stretch/>
        </p:blipFill>
        <p:spPr>
          <a:xfrm>
            <a:off x="254675" y="1091850"/>
            <a:ext cx="2550401" cy="2028452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9"/>
          <p:cNvSpPr txBox="1"/>
          <p:nvPr/>
        </p:nvSpPr>
        <p:spPr>
          <a:xfrm>
            <a:off x="3806750" y="1508675"/>
            <a:ext cx="3627300" cy="27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Selts: kahetiivalised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Kehapikkus: 0,5-1,5 cm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Lendamisaeg: aprill - oktoober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Lemmiktoit: vastsetele lehetäid, valmikutele nektar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Midagi erilist: Eestis on ligi 300 liiki sirelasi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pic>
        <p:nvPicPr>
          <p:cNvPr id="282" name="Google Shape;282;p39"/>
          <p:cNvPicPr preferRelativeResize="0"/>
          <p:nvPr/>
        </p:nvPicPr>
        <p:blipFill rotWithShape="1">
          <a:blip r:embed="rId4">
            <a:alphaModFix/>
          </a:blip>
          <a:srcRect b="0" l="0" r="0" t="48006"/>
          <a:stretch/>
        </p:blipFill>
        <p:spPr>
          <a:xfrm>
            <a:off x="954775" y="2724150"/>
            <a:ext cx="3147049" cy="2181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0"/>
          <p:cNvSpPr txBox="1"/>
          <p:nvPr>
            <p:ph type="title"/>
          </p:nvPr>
        </p:nvSpPr>
        <p:spPr>
          <a:xfrm>
            <a:off x="311700" y="4429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Ühisherilased </a:t>
            </a:r>
            <a:endParaRPr/>
          </a:p>
        </p:txBody>
      </p:sp>
      <p:pic>
        <p:nvPicPr>
          <p:cNvPr id="288" name="Google Shape;288;p40"/>
          <p:cNvPicPr preferRelativeResize="0"/>
          <p:nvPr/>
        </p:nvPicPr>
        <p:blipFill rotWithShape="1">
          <a:blip r:embed="rId4">
            <a:alphaModFix/>
          </a:blip>
          <a:srcRect b="11440" l="0" r="13815" t="40350"/>
          <a:stretch/>
        </p:blipFill>
        <p:spPr>
          <a:xfrm rot="638874">
            <a:off x="134866" y="1507801"/>
            <a:ext cx="3959167" cy="295287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0"/>
          <p:cNvSpPr txBox="1"/>
          <p:nvPr/>
        </p:nvSpPr>
        <p:spPr>
          <a:xfrm>
            <a:off x="4091900" y="1530550"/>
            <a:ext cx="3627300" cy="27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Selts: kiletiivalised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Kehapikkus: 1-1,5 cm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Lendamisaeg: mai - oktoober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Lemmiktoit: vastsetele teised putukad, valmikutele nektar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Midagi erilist: sügisel pesa hukkub ja igal kevadel alustab kuninganna uue pesa ehitamist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1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Päevapaabusilm </a:t>
            </a:r>
            <a:endParaRPr/>
          </a:p>
        </p:txBody>
      </p:sp>
      <p:pic>
        <p:nvPicPr>
          <p:cNvPr id="295" name="Google Shape;29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00" y="1455268"/>
            <a:ext cx="3627300" cy="272046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1"/>
          <p:cNvSpPr txBox="1"/>
          <p:nvPr/>
        </p:nvSpPr>
        <p:spPr>
          <a:xfrm>
            <a:off x="4004525" y="1575100"/>
            <a:ext cx="3627300" cy="27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Selts: liblikalised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Kehapikkus: 2,5 cm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Lendamisaeg: aprill - oktoober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Lemmiktoit: vastsetele kõrvenõgesed, valmikutele nektar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Midagi erilist: talvitub valmikuna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Tolmeldajate vaatlus (vanem vanuseaste)</a:t>
            </a:r>
            <a:endParaRPr/>
          </a:p>
        </p:txBody>
      </p:sp>
      <p:sp>
        <p:nvSpPr>
          <p:cNvPr id="66" name="Google Shape;66;p15"/>
          <p:cNvSpPr txBox="1"/>
          <p:nvPr/>
        </p:nvSpPr>
        <p:spPr>
          <a:xfrm>
            <a:off x="470350" y="1072850"/>
            <a:ext cx="2835300" cy="29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1. kodumesilane </a:t>
            </a:r>
            <a:endParaRPr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2. põldkimalane </a:t>
            </a:r>
            <a:endParaRPr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3. talukimalane </a:t>
            </a:r>
            <a:endParaRPr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4. päevapaabusilm </a:t>
            </a:r>
            <a:endParaRPr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5. lapsuliblikas </a:t>
            </a:r>
            <a:endParaRPr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6. sugukond sirelased </a:t>
            </a:r>
            <a:endParaRPr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7. harilik kiitsaksikk</a:t>
            </a:r>
            <a:endParaRPr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8. ühisherilased </a:t>
            </a:r>
            <a:endParaRPr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9. triiplutikas </a:t>
            </a:r>
            <a:endParaRPr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10. pääsusaba </a:t>
            </a:r>
            <a:endParaRPr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11. sini-õiesikk </a:t>
            </a:r>
            <a:endParaRPr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12. sugukond kiilassilmlased </a:t>
            </a:r>
            <a:endParaRPr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13. vapsik </a:t>
            </a:r>
            <a:endParaRPr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14. kuldpõrnikas </a:t>
            </a:r>
            <a:endParaRPr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15. karuspõrnikas </a:t>
            </a:r>
            <a:endParaRPr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16. täpikpõrnikas </a:t>
            </a:r>
            <a:endParaRPr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17. sugukond pehmekoorlased </a:t>
            </a:r>
            <a:endParaRPr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18. kimalas-kägusirelane</a:t>
            </a:r>
            <a:endParaRPr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pic>
        <p:nvPicPr>
          <p:cNvPr id="67" name="Google Shape;67;p15"/>
          <p:cNvPicPr preferRelativeResize="0"/>
          <p:nvPr/>
        </p:nvPicPr>
        <p:blipFill rotWithShape="1">
          <a:blip r:embed="rId4">
            <a:alphaModFix/>
          </a:blip>
          <a:srcRect b="25328" l="0" r="0" t="0"/>
          <a:stretch/>
        </p:blipFill>
        <p:spPr>
          <a:xfrm>
            <a:off x="5503700" y="2853947"/>
            <a:ext cx="2102150" cy="2289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/>
          <p:cNvPicPr preferRelativeResize="0"/>
          <p:nvPr/>
        </p:nvPicPr>
        <p:blipFill rotWithShape="1">
          <a:blip r:embed="rId5">
            <a:alphaModFix/>
          </a:blip>
          <a:srcRect b="24636" l="0" r="0" t="0"/>
          <a:stretch/>
        </p:blipFill>
        <p:spPr>
          <a:xfrm>
            <a:off x="3401550" y="2853959"/>
            <a:ext cx="2102150" cy="2289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01550" y="1006150"/>
            <a:ext cx="2695221" cy="178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2"/>
          <p:cNvSpPr txBox="1"/>
          <p:nvPr>
            <p:ph type="title"/>
          </p:nvPr>
        </p:nvSpPr>
        <p:spPr>
          <a:xfrm>
            <a:off x="455150" y="4429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Triiplutikas </a:t>
            </a:r>
            <a:endParaRPr/>
          </a:p>
        </p:txBody>
      </p:sp>
      <p:pic>
        <p:nvPicPr>
          <p:cNvPr id="302" name="Google Shape;302;p42"/>
          <p:cNvPicPr preferRelativeResize="0"/>
          <p:nvPr/>
        </p:nvPicPr>
        <p:blipFill rotWithShape="1">
          <a:blip r:embed="rId4">
            <a:alphaModFix/>
          </a:blip>
          <a:srcRect b="15453" l="13886" r="26233" t="20795"/>
          <a:stretch/>
        </p:blipFill>
        <p:spPr>
          <a:xfrm rot="-708320">
            <a:off x="513448" y="1349094"/>
            <a:ext cx="3734654" cy="2982037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42"/>
          <p:cNvSpPr txBox="1"/>
          <p:nvPr/>
        </p:nvSpPr>
        <p:spPr>
          <a:xfrm>
            <a:off x="4120425" y="1547713"/>
            <a:ext cx="3627300" cy="27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Selts: lutikalised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Kehapikkus: 1 cm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Lendamisaeg: mai - september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Lemmiktoit: imevad taimemahla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Midagi erilist: erksa värviga hoiatab enda halva maitse eest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3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Harilik kiitsaksikk </a:t>
            </a:r>
            <a:endParaRPr/>
          </a:p>
        </p:txBody>
      </p:sp>
      <p:pic>
        <p:nvPicPr>
          <p:cNvPr id="309" name="Google Shape;30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950" y="1535680"/>
            <a:ext cx="3627300" cy="2720471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3"/>
          <p:cNvSpPr txBox="1"/>
          <p:nvPr/>
        </p:nvSpPr>
        <p:spPr>
          <a:xfrm>
            <a:off x="3925875" y="1310113"/>
            <a:ext cx="3627300" cy="27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Selts: mardikalised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Kehapikkus: 1-2 cm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Lendamisaeg: juuni - august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Lemmiktoit: vastsetele lehtpuude puit, valmikutele nektar ja õietolm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Midagi erilist: terveid puid ei ohusta, kahjustab nõrkasid ja haigeid puid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4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Lapsuliblikas </a:t>
            </a:r>
            <a:endParaRPr/>
          </a:p>
        </p:txBody>
      </p:sp>
      <p:pic>
        <p:nvPicPr>
          <p:cNvPr id="316" name="Google Shape;31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99" y="690042"/>
            <a:ext cx="3627299" cy="4836408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44"/>
          <p:cNvSpPr txBox="1"/>
          <p:nvPr/>
        </p:nvSpPr>
        <p:spPr>
          <a:xfrm>
            <a:off x="3939000" y="1620638"/>
            <a:ext cx="3627300" cy="27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Selts: liblikalised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Kehapikkus: 2,5 cm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Lendamisaeg: aprill - september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Lemmiktoit: vastsetele </a:t>
            </a: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türnpuu või paakspuu lehed</a:t>
            </a: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, valmikutele nektar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Midagi erilist: pikima elueaga liblikas, valmikuna kuni 13 kuud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5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Karuspõrnikas</a:t>
            </a:r>
            <a:endParaRPr/>
          </a:p>
        </p:txBody>
      </p:sp>
      <p:pic>
        <p:nvPicPr>
          <p:cNvPr id="323" name="Google Shape;323;p45"/>
          <p:cNvPicPr preferRelativeResize="0"/>
          <p:nvPr/>
        </p:nvPicPr>
        <p:blipFill rotWithShape="1">
          <a:blip r:embed="rId4">
            <a:alphaModFix/>
          </a:blip>
          <a:srcRect b="0" l="0" r="27844" t="24488"/>
          <a:stretch/>
        </p:blipFill>
        <p:spPr>
          <a:xfrm>
            <a:off x="-147825" y="1522125"/>
            <a:ext cx="3860823" cy="3030324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5"/>
          <p:cNvSpPr txBox="1"/>
          <p:nvPr/>
        </p:nvSpPr>
        <p:spPr>
          <a:xfrm>
            <a:off x="4016925" y="1247100"/>
            <a:ext cx="3627300" cy="27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Selts: mardikalised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Kehapikkus: 1 cm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Lendamisaeg: juuni - august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Lemmiktoit: vastsetele kõdunev lehtpuu puit, valmikutele õietolm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Midagi erilist: </a:t>
            </a: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välimuse poolest matkib herilast ja kimalast olles ise ohutu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6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Sini-õiesikk</a:t>
            </a:r>
            <a:endParaRPr/>
          </a:p>
        </p:txBody>
      </p:sp>
      <p:pic>
        <p:nvPicPr>
          <p:cNvPr id="330" name="Google Shape;330;p46"/>
          <p:cNvPicPr preferRelativeResize="0"/>
          <p:nvPr/>
        </p:nvPicPr>
        <p:blipFill rotWithShape="1">
          <a:blip r:embed="rId4">
            <a:alphaModFix/>
          </a:blip>
          <a:srcRect b="10209" l="0" r="0" t="32110"/>
          <a:stretch/>
        </p:blipFill>
        <p:spPr>
          <a:xfrm rot="-1021623">
            <a:off x="228599" y="1262926"/>
            <a:ext cx="3857624" cy="2966801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46"/>
          <p:cNvSpPr txBox="1"/>
          <p:nvPr/>
        </p:nvSpPr>
        <p:spPr>
          <a:xfrm>
            <a:off x="3819325" y="1741750"/>
            <a:ext cx="3627300" cy="27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Selts: mardikalised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Kehapikkus: 1 cm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Lendamisaeg: mai - juuli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Lemmiktoit: vastsetele okaspuud, valmikutele õietolm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Midagi erilist: elutsükkel kestab kaks aastat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7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Kimalas-kägusirelane</a:t>
            </a:r>
            <a:endParaRPr/>
          </a:p>
        </p:txBody>
      </p:sp>
      <p:pic>
        <p:nvPicPr>
          <p:cNvPr id="337" name="Google Shape;337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46400" y="939900"/>
            <a:ext cx="5431373" cy="4073526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47"/>
          <p:cNvSpPr txBox="1"/>
          <p:nvPr/>
        </p:nvSpPr>
        <p:spPr>
          <a:xfrm>
            <a:off x="4124125" y="1360750"/>
            <a:ext cx="3627300" cy="27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Selts: kahetiivalised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Kehapikkus: 1,5 cm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Lendamisaeg: juuni - august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Lemmiktoit: vastsetele toidujäätmed kimalase pesas, valmikutele nektar ja õietolm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Midagi erilist: liigil on mitu värvivormi erinevate kimalaste matkimiseks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8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Kuldpõrnikas</a:t>
            </a:r>
            <a:endParaRPr/>
          </a:p>
        </p:txBody>
      </p:sp>
      <p:pic>
        <p:nvPicPr>
          <p:cNvPr id="344" name="Google Shape;344;p48"/>
          <p:cNvPicPr preferRelativeResize="0"/>
          <p:nvPr/>
        </p:nvPicPr>
        <p:blipFill rotWithShape="1">
          <a:blip r:embed="rId4">
            <a:alphaModFix/>
          </a:blip>
          <a:srcRect b="0" l="0" r="18220" t="29597"/>
          <a:stretch/>
        </p:blipFill>
        <p:spPr>
          <a:xfrm>
            <a:off x="-499100" y="1646950"/>
            <a:ext cx="4237276" cy="27357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48"/>
          <p:cNvSpPr txBox="1"/>
          <p:nvPr/>
        </p:nvSpPr>
        <p:spPr>
          <a:xfrm>
            <a:off x="3962400" y="1203900"/>
            <a:ext cx="3627300" cy="27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Selts: mardikalised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Kehapikkus: 2 cm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Lendamisaeg: mai - august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Lemmiktoit: vastsetele kõdupuit, valmikutele õied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Midagi erilist: Eestis on veel mõned samasuguse välimusega mardikaliigid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9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Harilik kiilassilm</a:t>
            </a:r>
            <a:endParaRPr/>
          </a:p>
        </p:txBody>
      </p:sp>
      <p:pic>
        <p:nvPicPr>
          <p:cNvPr id="351" name="Google Shape;351;p49"/>
          <p:cNvPicPr preferRelativeResize="0"/>
          <p:nvPr/>
        </p:nvPicPr>
        <p:blipFill rotWithShape="1">
          <a:blip r:embed="rId4">
            <a:alphaModFix/>
          </a:blip>
          <a:srcRect b="37574" l="0" r="0" t="0"/>
          <a:stretch/>
        </p:blipFill>
        <p:spPr>
          <a:xfrm>
            <a:off x="75450" y="848613"/>
            <a:ext cx="4140576" cy="3446277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49"/>
          <p:cNvSpPr txBox="1"/>
          <p:nvPr/>
        </p:nvSpPr>
        <p:spPr>
          <a:xfrm>
            <a:off x="3819325" y="1513150"/>
            <a:ext cx="3627300" cy="27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Selts: võrktiivalised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Kehapikkus: 1-1,5 cm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Lendamisaeg: aprill - september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Lemmiktoit: vastsetele enamasti lehetäid, valmikutele nektar ja õietolm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Midagi erilist: Eestis on 12 liiki kiilassilmlasi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0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Pehmekoorlane</a:t>
            </a:r>
            <a:endParaRPr/>
          </a:p>
        </p:txBody>
      </p:sp>
      <p:pic>
        <p:nvPicPr>
          <p:cNvPr id="358" name="Google Shape;358;p50"/>
          <p:cNvPicPr preferRelativeResize="0"/>
          <p:nvPr/>
        </p:nvPicPr>
        <p:blipFill rotWithShape="1">
          <a:blip r:embed="rId4">
            <a:alphaModFix/>
          </a:blip>
          <a:srcRect b="20690" l="15784" r="16588" t="20959"/>
          <a:stretch/>
        </p:blipFill>
        <p:spPr>
          <a:xfrm rot="-1519405">
            <a:off x="328222" y="1518405"/>
            <a:ext cx="3632705" cy="2350842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50"/>
          <p:cNvSpPr txBox="1"/>
          <p:nvPr/>
        </p:nvSpPr>
        <p:spPr>
          <a:xfrm>
            <a:off x="4192850" y="1338475"/>
            <a:ext cx="3627300" cy="27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Selts: mardikalised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Kehapikkus: 1-1,5 cm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Lendamisaeg: mai - august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Lemmiktoit: vastsed on kiskjad, valmikud toituvad nektarist ja õietolmust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Midagi erilist: kattetiivad on pehmed, sellest ka nimi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1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Pääsusaba</a:t>
            </a:r>
            <a:endParaRPr/>
          </a:p>
        </p:txBody>
      </p:sp>
      <p:pic>
        <p:nvPicPr>
          <p:cNvPr id="365" name="Google Shape;365;p51"/>
          <p:cNvPicPr preferRelativeResize="0"/>
          <p:nvPr/>
        </p:nvPicPr>
        <p:blipFill rotWithShape="1">
          <a:blip r:embed="rId4">
            <a:alphaModFix/>
          </a:blip>
          <a:srcRect b="54466" l="0" r="42005" t="0"/>
          <a:stretch/>
        </p:blipFill>
        <p:spPr>
          <a:xfrm rot="1373331">
            <a:off x="878171" y="938114"/>
            <a:ext cx="2643826" cy="2767649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51"/>
          <p:cNvSpPr txBox="1"/>
          <p:nvPr/>
        </p:nvSpPr>
        <p:spPr>
          <a:xfrm>
            <a:off x="3819325" y="1513150"/>
            <a:ext cx="3627300" cy="27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Selts: liblikalised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Kehapikkus: 2,5 cm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Lendamisaeg: mai - august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Lemmiktoit: vastsetele sarikõielised, valmikutele nektar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Midagi erilist: Eesti rahvusliblikas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pic>
        <p:nvPicPr>
          <p:cNvPr id="367" name="Google Shape;367;p51"/>
          <p:cNvPicPr preferRelativeResize="0"/>
          <p:nvPr/>
        </p:nvPicPr>
        <p:blipFill rotWithShape="1">
          <a:blip r:embed="rId4">
            <a:alphaModFix/>
          </a:blip>
          <a:srcRect b="5250" l="10713" r="41775" t="70293"/>
          <a:stretch/>
        </p:blipFill>
        <p:spPr>
          <a:xfrm rot="1373365">
            <a:off x="683378" y="3176862"/>
            <a:ext cx="2543567" cy="1745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311700" y="470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Putuka</a:t>
            </a:r>
            <a:r>
              <a:rPr lang="en"/>
              <a:t>d - kes nad on?</a:t>
            </a:r>
            <a:endParaRPr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sp>
        <p:nvSpPr>
          <p:cNvPr id="75" name="Google Shape;75;p16"/>
          <p:cNvSpPr txBox="1"/>
          <p:nvPr>
            <p:ph idx="1" type="body"/>
          </p:nvPr>
        </p:nvSpPr>
        <p:spPr>
          <a:xfrm>
            <a:off x="458675" y="1152475"/>
            <a:ext cx="8373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Riik:		</a:t>
            </a:r>
            <a:r>
              <a:rPr lang="en"/>
              <a:t>Loomad</a:t>
            </a:r>
            <a:r>
              <a:rPr b="0" lang="en"/>
              <a:t>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0" lang="en"/>
              <a:t>Hõimkond:	</a:t>
            </a:r>
            <a:r>
              <a:rPr lang="en"/>
              <a:t>Lülijalgsed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0" lang="en"/>
              <a:t>Klass:		</a:t>
            </a:r>
            <a:r>
              <a:rPr lang="en"/>
              <a:t>Putukad</a:t>
            </a:r>
            <a:r>
              <a:rPr b="0" lang="en"/>
              <a:t> </a:t>
            </a:r>
            <a:endParaRPr b="0"/>
          </a:p>
        </p:txBody>
      </p:sp>
      <p:sp>
        <p:nvSpPr>
          <p:cNvPr id="76" name="Google Shape;76;p16"/>
          <p:cNvSpPr txBox="1"/>
          <p:nvPr/>
        </p:nvSpPr>
        <p:spPr>
          <a:xfrm>
            <a:off x="520150" y="3197325"/>
            <a:ext cx="3529800" cy="1581300"/>
          </a:xfrm>
          <a:prstGeom prst="rect">
            <a:avLst/>
          </a:prstGeom>
          <a:noFill/>
          <a:ln cap="flat" cmpd="sng" w="28575">
            <a:solidFill>
              <a:srgbClr val="F3D56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1800"/>
              <a:buFont typeface="Aleo"/>
              <a:buChar char="●"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&gt; 1 miljoni liigi teada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1800"/>
              <a:buFont typeface="Aleo"/>
              <a:buChar char="●"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Hinnanguliselt 5,5 miljonit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1800"/>
              <a:buFont typeface="Aleo"/>
              <a:buChar char="●"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68% teadaolevatest loomaliikidest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1800"/>
              <a:buFont typeface="Aleo"/>
              <a:buChar char="●"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Eestis 14 400 liiki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pic>
        <p:nvPicPr>
          <p:cNvPr id="77" name="Google Shape;77;p16"/>
          <p:cNvPicPr preferRelativeResize="0"/>
          <p:nvPr/>
        </p:nvPicPr>
        <p:blipFill rotWithShape="1">
          <a:blip r:embed="rId4">
            <a:alphaModFix/>
          </a:blip>
          <a:srcRect b="8949" l="15866" r="28108" t="14953"/>
          <a:stretch/>
        </p:blipFill>
        <p:spPr>
          <a:xfrm>
            <a:off x="4213400" y="193575"/>
            <a:ext cx="1396490" cy="142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 rotWithShape="1">
          <a:blip r:embed="rId5">
            <a:alphaModFix/>
          </a:blip>
          <a:srcRect b="12143" l="18407" r="16156" t="33573"/>
          <a:stretch/>
        </p:blipFill>
        <p:spPr>
          <a:xfrm>
            <a:off x="4283599" y="3604525"/>
            <a:ext cx="2124590" cy="132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 rotWithShape="1">
          <a:blip r:embed="rId6">
            <a:alphaModFix/>
          </a:blip>
          <a:srcRect b="39792" l="15183" r="18944" t="7221"/>
          <a:stretch/>
        </p:blipFill>
        <p:spPr>
          <a:xfrm>
            <a:off x="4283600" y="1698288"/>
            <a:ext cx="1326301" cy="1422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 rotWithShape="1">
          <a:blip r:embed="rId7">
            <a:alphaModFix/>
          </a:blip>
          <a:srcRect b="19158" l="0" r="14646" t="15499"/>
          <a:stretch/>
        </p:blipFill>
        <p:spPr>
          <a:xfrm>
            <a:off x="6759075" y="117375"/>
            <a:ext cx="2073201" cy="211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00600" y="1475425"/>
            <a:ext cx="2491075" cy="1868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 rotWithShape="1">
          <a:blip r:embed="rId9">
            <a:alphaModFix/>
          </a:blip>
          <a:srcRect b="16120" l="14259" r="28219" t="23321"/>
          <a:stretch/>
        </p:blipFill>
        <p:spPr>
          <a:xfrm rot="-1287839">
            <a:off x="6478399" y="3456825"/>
            <a:ext cx="1673993" cy="1321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2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Täpikpõrnikas</a:t>
            </a:r>
            <a:endParaRPr/>
          </a:p>
        </p:txBody>
      </p:sp>
      <p:pic>
        <p:nvPicPr>
          <p:cNvPr id="373" name="Google Shape;373;p52"/>
          <p:cNvPicPr preferRelativeResize="0"/>
          <p:nvPr/>
        </p:nvPicPr>
        <p:blipFill rotWithShape="1">
          <a:blip r:embed="rId4">
            <a:alphaModFix/>
          </a:blip>
          <a:srcRect b="0" l="17163" r="0" t="17600"/>
          <a:stretch/>
        </p:blipFill>
        <p:spPr>
          <a:xfrm>
            <a:off x="367850" y="1148150"/>
            <a:ext cx="5355377" cy="3995351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52"/>
          <p:cNvSpPr txBox="1"/>
          <p:nvPr/>
        </p:nvSpPr>
        <p:spPr>
          <a:xfrm>
            <a:off x="4138200" y="988700"/>
            <a:ext cx="3627300" cy="27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Selts: mardikalised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Kehapikkus: 1 cm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Lendamisaeg: juuni - september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Lemmiktoit: vastsetele taimede juured, valmikutele õietolm ja õied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Midagi erilist: leiti Eestist 25 aastat tagasi, nüüd on väga tavaline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4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Õppekogumik</a:t>
            </a:r>
            <a:endParaRPr/>
          </a:p>
        </p:txBody>
      </p:sp>
      <p:pic>
        <p:nvPicPr>
          <p:cNvPr id="384" name="Google Shape;384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91850"/>
            <a:ext cx="2760580" cy="389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67474" y="211525"/>
            <a:ext cx="2818530" cy="477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54"/>
          <p:cNvPicPr preferRelativeResize="0"/>
          <p:nvPr/>
        </p:nvPicPr>
        <p:blipFill rotWithShape="1">
          <a:blip r:embed="rId6">
            <a:alphaModFix/>
          </a:blip>
          <a:srcRect b="27192" l="21614" r="18957" t="28512"/>
          <a:stretch/>
        </p:blipFill>
        <p:spPr>
          <a:xfrm>
            <a:off x="6606025" y="148025"/>
            <a:ext cx="2431476" cy="256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54"/>
          <p:cNvPicPr preferRelativeResize="0"/>
          <p:nvPr/>
        </p:nvPicPr>
        <p:blipFill rotWithShape="1">
          <a:blip r:embed="rId7">
            <a:alphaModFix/>
          </a:blip>
          <a:srcRect b="5632" l="36948" r="15882" t="10930"/>
          <a:stretch/>
        </p:blipFill>
        <p:spPr>
          <a:xfrm rot="10800000">
            <a:off x="6135600" y="3244749"/>
            <a:ext cx="1682851" cy="167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8" name="Google Shape;388;p54"/>
          <p:cNvCxnSpPr>
            <a:stCxn id="386" idx="1"/>
            <a:endCxn id="387" idx="2"/>
          </p:cNvCxnSpPr>
          <p:nvPr/>
        </p:nvCxnSpPr>
        <p:spPr>
          <a:xfrm>
            <a:off x="6606025" y="1429738"/>
            <a:ext cx="371100" cy="1815000"/>
          </a:xfrm>
          <a:prstGeom prst="curvedConnector4">
            <a:avLst>
              <a:gd fmla="val -64167" name="adj1"/>
              <a:gd fmla="val 85309" name="adj2"/>
            </a:avLst>
          </a:prstGeom>
          <a:noFill/>
          <a:ln cap="flat" cmpd="sng" w="38100">
            <a:solidFill>
              <a:srgbClr val="416137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 txBox="1"/>
          <p:nvPr>
            <p:ph type="title"/>
          </p:nvPr>
        </p:nvSpPr>
        <p:spPr>
          <a:xfrm>
            <a:off x="5200100" y="89700"/>
            <a:ext cx="4122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Õuesõppelina</a:t>
            </a:r>
            <a:endParaRPr/>
          </a:p>
        </p:txBody>
      </p:sp>
      <p:pic>
        <p:nvPicPr>
          <p:cNvPr id="394" name="Google Shape;394;p55"/>
          <p:cNvPicPr preferRelativeResize="0"/>
          <p:nvPr/>
        </p:nvPicPr>
        <p:blipFill rotWithShape="1">
          <a:blip r:embed="rId4">
            <a:alphaModFix/>
          </a:blip>
          <a:srcRect b="5632" l="36948" r="15882" t="10930"/>
          <a:stretch/>
        </p:blipFill>
        <p:spPr>
          <a:xfrm rot="10800000">
            <a:off x="209999" y="89700"/>
            <a:ext cx="4911501" cy="4884225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55"/>
          <p:cNvSpPr txBox="1"/>
          <p:nvPr/>
        </p:nvSpPr>
        <p:spPr>
          <a:xfrm>
            <a:off x="5307750" y="762325"/>
            <a:ext cx="2652000" cy="27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Ülesanne</a:t>
            </a: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Targad rohutirtsud*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Ülesanne</a:t>
            </a: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Hakkame liblikateks*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Ülesanne</a:t>
            </a: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Loodusdetektiivid õie jahil*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Ülesanne</a:t>
            </a: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Muudame aia tolmeldajate jaoks sõbralikuks*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pic>
        <p:nvPicPr>
          <p:cNvPr id="396" name="Google Shape;396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1925" y="0"/>
            <a:ext cx="935750" cy="94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3215241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20041" y="152400"/>
            <a:ext cx="32258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56"/>
          <p:cNvSpPr/>
          <p:nvPr/>
        </p:nvSpPr>
        <p:spPr>
          <a:xfrm>
            <a:off x="5108925" y="94300"/>
            <a:ext cx="339600" cy="339600"/>
          </a:xfrm>
          <a:prstGeom prst="ellipse">
            <a:avLst/>
          </a:prstGeom>
          <a:noFill/>
          <a:ln cap="flat" cmpd="sng" w="28575">
            <a:solidFill>
              <a:srgbClr val="F3D5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leo"/>
              <a:ea typeface="Aleo"/>
              <a:cs typeface="Aleo"/>
              <a:sym typeface="Aleo"/>
            </a:endParaRPr>
          </a:p>
        </p:txBody>
      </p:sp>
      <p:sp>
        <p:nvSpPr>
          <p:cNvPr id="404" name="Google Shape;404;p56"/>
          <p:cNvSpPr/>
          <p:nvPr/>
        </p:nvSpPr>
        <p:spPr>
          <a:xfrm>
            <a:off x="3520050" y="875500"/>
            <a:ext cx="339600" cy="339600"/>
          </a:xfrm>
          <a:prstGeom prst="ellipse">
            <a:avLst/>
          </a:prstGeom>
          <a:noFill/>
          <a:ln cap="flat" cmpd="sng" w="28575">
            <a:solidFill>
              <a:srgbClr val="41613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leo"/>
              <a:ea typeface="Aleo"/>
              <a:cs typeface="Aleo"/>
              <a:sym typeface="Aleo"/>
            </a:endParaRPr>
          </a:p>
        </p:txBody>
      </p:sp>
      <p:sp>
        <p:nvSpPr>
          <p:cNvPr id="405" name="Google Shape;405;p56"/>
          <p:cNvSpPr/>
          <p:nvPr/>
        </p:nvSpPr>
        <p:spPr>
          <a:xfrm>
            <a:off x="6835775" y="142875"/>
            <a:ext cx="2184300" cy="2133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leo"/>
              <a:ea typeface="Aleo"/>
              <a:cs typeface="Aleo"/>
              <a:sym typeface="Aleo"/>
            </a:endParaRPr>
          </a:p>
        </p:txBody>
      </p:sp>
      <p:sp>
        <p:nvSpPr>
          <p:cNvPr id="406" name="Google Shape;406;p56"/>
          <p:cNvSpPr txBox="1"/>
          <p:nvPr/>
        </p:nvSpPr>
        <p:spPr>
          <a:xfrm>
            <a:off x="6834750" y="152400"/>
            <a:ext cx="2210700" cy="8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* lasteaed ja I kooliaste</a:t>
            </a:r>
            <a:endParaRPr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** II kooliaste ja vanemad</a:t>
            </a:r>
            <a:endParaRPr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Vahenditel juures märkeruudud, et ükski vahend ülesandest puudu ei jääks.</a:t>
            </a:r>
            <a:endParaRPr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855688" y="-462837"/>
            <a:ext cx="2752800" cy="404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5441748" y="-463998"/>
            <a:ext cx="2779675" cy="407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617425" y="2817474"/>
            <a:ext cx="1703900" cy="25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3271675" y="2804326"/>
            <a:ext cx="1702101" cy="252570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57"/>
          <p:cNvSpPr txBox="1"/>
          <p:nvPr/>
        </p:nvSpPr>
        <p:spPr>
          <a:xfrm>
            <a:off x="5590150" y="3216125"/>
            <a:ext cx="2210700" cy="8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Joonised ja skeemid nii nimetustega kui ka ilma, õpilastele kasutamiseks</a:t>
            </a:r>
            <a:endParaRPr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350" y="76200"/>
            <a:ext cx="1781379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58"/>
          <p:cNvPicPr preferRelativeResize="0"/>
          <p:nvPr/>
        </p:nvPicPr>
        <p:blipFill rotWithShape="1">
          <a:blip r:embed="rId5">
            <a:alphaModFix/>
          </a:blip>
          <a:srcRect b="0" l="3873" r="0" t="0"/>
          <a:stretch/>
        </p:blipFill>
        <p:spPr>
          <a:xfrm>
            <a:off x="2071325" y="2552775"/>
            <a:ext cx="1712350" cy="245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44275" y="76200"/>
            <a:ext cx="3455790" cy="493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58"/>
          <p:cNvPicPr preferRelativeResize="0"/>
          <p:nvPr/>
        </p:nvPicPr>
        <p:blipFill rotWithShape="1">
          <a:blip r:embed="rId7">
            <a:alphaModFix/>
          </a:blip>
          <a:srcRect b="3016" l="0" r="0" t="0"/>
          <a:stretch/>
        </p:blipFill>
        <p:spPr>
          <a:xfrm>
            <a:off x="229350" y="2572825"/>
            <a:ext cx="1781375" cy="241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5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71325" y="76201"/>
            <a:ext cx="1712355" cy="2419351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58"/>
          <p:cNvSpPr/>
          <p:nvPr/>
        </p:nvSpPr>
        <p:spPr>
          <a:xfrm>
            <a:off x="7360675" y="76200"/>
            <a:ext cx="1712400" cy="1755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leo"/>
              <a:ea typeface="Aleo"/>
              <a:cs typeface="Aleo"/>
              <a:sym typeface="Aleo"/>
            </a:endParaRPr>
          </a:p>
        </p:txBody>
      </p:sp>
      <p:sp>
        <p:nvSpPr>
          <p:cNvPr id="426" name="Google Shape;426;p58"/>
          <p:cNvSpPr txBox="1"/>
          <p:nvPr/>
        </p:nvSpPr>
        <p:spPr>
          <a:xfrm>
            <a:off x="7360675" y="76200"/>
            <a:ext cx="1712400" cy="8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Plakatid tolmeldajate liikide ja nende </a:t>
            </a:r>
            <a:r>
              <a:rPr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meelis taimedega</a:t>
            </a:r>
            <a:r>
              <a:rPr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.</a:t>
            </a:r>
            <a:endParaRPr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Ideed, kuidas plakateid kasutada</a:t>
            </a:r>
            <a:endParaRPr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330694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4190240" y="-520400"/>
            <a:ext cx="3493092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59"/>
          <p:cNvSpPr txBox="1"/>
          <p:nvPr/>
        </p:nvSpPr>
        <p:spPr>
          <a:xfrm>
            <a:off x="3517425" y="3733800"/>
            <a:ext cx="4131300" cy="8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Eraldi prinditavad ohtude ja rõõmude joonised. </a:t>
            </a:r>
            <a:endParaRPr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3186460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60"/>
          <p:cNvSpPr txBox="1"/>
          <p:nvPr/>
        </p:nvSpPr>
        <p:spPr>
          <a:xfrm>
            <a:off x="3421375" y="464550"/>
            <a:ext cx="4441500" cy="27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1700"/>
              <a:buFont typeface="Aleo"/>
              <a:buAutoNum type="arabicPeriod"/>
            </a:pPr>
            <a:r>
              <a:rPr b="1" lang="en" sz="17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Küsimuste esitamine</a:t>
            </a:r>
            <a:endParaRPr b="1" sz="17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Kas meie aias on tolmeldajaid?</a:t>
            </a:r>
            <a:endParaRPr i="1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416137"/>
              </a:buClr>
              <a:buSzPts val="1700"/>
              <a:buFont typeface="Aleo"/>
              <a:buAutoNum type="arabicPeriod"/>
            </a:pPr>
            <a:r>
              <a:rPr b="1" lang="en" sz="17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Hüpoteesi püstitamine </a:t>
            </a:r>
            <a:endParaRPr b="1" sz="17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Jah, meie aias on 10 erinevat tolmeldajat</a:t>
            </a:r>
            <a:endParaRPr i="1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Ei, meie aias on ei leidu tolmeldajaid</a:t>
            </a:r>
            <a:endParaRPr i="1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416137"/>
              </a:buClr>
              <a:buSzPts val="1700"/>
              <a:buFont typeface="Aleo"/>
              <a:buAutoNum type="arabicPeriod"/>
            </a:pPr>
            <a:r>
              <a:rPr b="1" lang="en" sz="17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Planeerimine ja katse</a:t>
            </a:r>
            <a:endParaRPr b="1" sz="17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Katse viime läbi iga teisipäev kell 14:00. Õpilased gruppides erinevates asukohtades.</a:t>
            </a:r>
            <a:endParaRPr i="1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416137"/>
              </a:buClr>
              <a:buSzPts val="1700"/>
              <a:buFont typeface="Aleo"/>
              <a:buAutoNum type="arabicPeriod"/>
            </a:pPr>
            <a:r>
              <a:rPr b="1" lang="en" sz="17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Andmete kogumine</a:t>
            </a:r>
            <a:endParaRPr b="1" sz="17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Vaatluse läbiviimine </a:t>
            </a:r>
            <a:endParaRPr b="1" sz="17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416137"/>
              </a:buClr>
              <a:buSzPts val="1700"/>
              <a:buFont typeface="Aleo"/>
              <a:buAutoNum type="arabicPeriod"/>
            </a:pPr>
            <a:r>
              <a:rPr b="1" lang="en" sz="17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Tulemused ja järelduste tegemine</a:t>
            </a:r>
            <a:endParaRPr b="1" sz="17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Kokku leiti aias 29 liiki tolmeldajaid. Nende tolmeldajate pildid paneme üles infotahvlile. Võime järeldada, et meie aed on tolmeldajate sõbralik. </a:t>
            </a:r>
            <a:endParaRPr i="1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sp>
        <p:nvSpPr>
          <p:cNvPr id="440" name="Google Shape;440;p60"/>
          <p:cNvSpPr txBox="1"/>
          <p:nvPr>
            <p:ph type="title"/>
          </p:nvPr>
        </p:nvSpPr>
        <p:spPr>
          <a:xfrm>
            <a:off x="3580825" y="0"/>
            <a:ext cx="4122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Uurimusliku õppe meetod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61"/>
          <p:cNvSpPr txBox="1"/>
          <p:nvPr>
            <p:ph type="ctrTitle"/>
          </p:nvPr>
        </p:nvSpPr>
        <p:spPr>
          <a:xfrm>
            <a:off x="4108649" y="2988825"/>
            <a:ext cx="5655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Head vaatlemist</a:t>
            </a:r>
            <a:r>
              <a:rPr lang="en" sz="3600"/>
              <a:t>!</a:t>
            </a:r>
            <a:endParaRPr sz="36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Putuka kehaehitus</a:t>
            </a:r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1088450" y="474525"/>
            <a:ext cx="3112476" cy="466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 rotWithShape="1">
          <a:blip r:embed="rId5">
            <a:alphaModFix/>
          </a:blip>
          <a:srcRect b="0" l="5784" r="0" t="0"/>
          <a:stretch/>
        </p:blipFill>
        <p:spPr>
          <a:xfrm rot="5400000">
            <a:off x="5452088" y="654888"/>
            <a:ext cx="1643675" cy="2592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5564387" y="2353362"/>
            <a:ext cx="1530075" cy="2369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Putuka kehaehitus (marjalutikas)</a:t>
            </a:r>
            <a:endParaRPr/>
          </a:p>
        </p:txBody>
      </p:sp>
      <p:pic>
        <p:nvPicPr>
          <p:cNvPr id="96" name="Google Shape;96;p18"/>
          <p:cNvPicPr preferRelativeResize="0"/>
          <p:nvPr/>
        </p:nvPicPr>
        <p:blipFill rotWithShape="1">
          <a:blip r:embed="rId4">
            <a:alphaModFix/>
          </a:blip>
          <a:srcRect b="0" l="5784" r="0" t="0"/>
          <a:stretch/>
        </p:blipFill>
        <p:spPr>
          <a:xfrm rot="5400000">
            <a:off x="974687" y="129538"/>
            <a:ext cx="4026225" cy="635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Putuka kehaehitus (päevapaabusilm) </a:t>
            </a:r>
            <a:endParaRPr/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862700" y="-94675"/>
            <a:ext cx="4124274" cy="638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Areng</a:t>
            </a:r>
            <a:endParaRPr/>
          </a:p>
        </p:txBody>
      </p:sp>
      <p:sp>
        <p:nvSpPr>
          <p:cNvPr id="108" name="Google Shape;108;p2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800"/>
              <a:t>Täismoondega</a:t>
            </a:r>
            <a:endParaRPr b="0" sz="1800"/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20"/>
          <p:cNvPicPr preferRelativeResize="0"/>
          <p:nvPr/>
        </p:nvPicPr>
        <p:blipFill rotWithShape="1">
          <a:blip r:embed="rId4">
            <a:alphaModFix/>
          </a:blip>
          <a:srcRect b="10738" l="6916" r="0" t="0"/>
          <a:stretch/>
        </p:blipFill>
        <p:spPr>
          <a:xfrm rot="5400000">
            <a:off x="4856138" y="379988"/>
            <a:ext cx="2714400" cy="3989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0"/>
          <p:cNvPicPr preferRelativeResize="0"/>
          <p:nvPr/>
        </p:nvPicPr>
        <p:blipFill rotWithShape="1">
          <a:blip r:embed="rId5">
            <a:alphaModFix/>
          </a:blip>
          <a:srcRect b="11226" l="6803" r="0" t="15588"/>
          <a:stretch/>
        </p:blipFill>
        <p:spPr>
          <a:xfrm rot="5400000">
            <a:off x="643800" y="667975"/>
            <a:ext cx="2749050" cy="3413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0"/>
          <p:cNvSpPr txBox="1"/>
          <p:nvPr/>
        </p:nvSpPr>
        <p:spPr>
          <a:xfrm>
            <a:off x="4218775" y="3663925"/>
            <a:ext cx="39891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Täismoone </a:t>
            </a: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- vastne ja valmik elavad erinevat elu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sp>
        <p:nvSpPr>
          <p:cNvPr id="112" name="Google Shape;112;p20"/>
          <p:cNvSpPr txBox="1"/>
          <p:nvPr/>
        </p:nvSpPr>
        <p:spPr>
          <a:xfrm>
            <a:off x="311700" y="3663925"/>
            <a:ext cx="37821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Vaeg</a:t>
            </a:r>
            <a:r>
              <a:rPr b="1"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moone </a:t>
            </a: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- vastse ja valmiku elu väga ei erine 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sp>
        <p:nvSpPr>
          <p:cNvPr id="113" name="Google Shape;113;p20"/>
          <p:cNvSpPr txBox="1"/>
          <p:nvPr/>
        </p:nvSpPr>
        <p:spPr>
          <a:xfrm>
            <a:off x="311700" y="4426900"/>
            <a:ext cx="6479100" cy="635400"/>
          </a:xfrm>
          <a:prstGeom prst="rect">
            <a:avLst/>
          </a:prstGeom>
          <a:noFill/>
          <a:ln cap="flat" cmpd="sng" w="28575">
            <a:solidFill>
              <a:srgbClr val="F3D56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Mitmekesine aed aitab putukatel ellu jääda ja areneda kõigis eluetappides!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Kuidas putukad maailma näevad? </a:t>
            </a:r>
            <a:endParaRPr/>
          </a:p>
        </p:txBody>
      </p:sp>
      <p:sp>
        <p:nvSpPr>
          <p:cNvPr id="119" name="Google Shape;119;p21"/>
          <p:cNvSpPr txBox="1"/>
          <p:nvPr>
            <p:ph idx="1" type="body"/>
          </p:nvPr>
        </p:nvSpPr>
        <p:spPr>
          <a:xfrm>
            <a:off x="311700" y="1091850"/>
            <a:ext cx="7586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0" lang="en"/>
              <a:t>Erinevalt inimestest, eristavad putukate silmad infrapunast ja ultravioletkiirgust.</a:t>
            </a:r>
            <a:endParaRPr b="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0" lang="en"/>
              <a:t>Liitsilmad, mille pikslid moodustavad suure pildi nagu LED-ekraan!</a:t>
            </a:r>
            <a:endParaRPr b="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0" lang="en"/>
              <a:t>Helekollane või oranž õietolm </a:t>
            </a:r>
            <a:r>
              <a:rPr b="0" lang="en" u="sng"/>
              <a:t>helendab </a:t>
            </a:r>
            <a:r>
              <a:rPr b="0" lang="en"/>
              <a:t>kutsuvalt.</a:t>
            </a:r>
            <a:endParaRPr b="0"/>
          </a:p>
        </p:txBody>
      </p:sp>
      <p:pic>
        <p:nvPicPr>
          <p:cNvPr id="120" name="Google Shape;12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663" y="2457175"/>
            <a:ext cx="5324475" cy="227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