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Aleo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Ale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Ale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Aleo-bold.fntdata"/><Relationship Id="rId14" Type="http://schemas.openxmlformats.org/officeDocument/2006/relationships/slide" Target="slides/slide9.xml"/><Relationship Id="rId58" Type="http://schemas.openxmlformats.org/officeDocument/2006/relationships/font" Target="fonts/Ale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0e223b9e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0e223b9e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0e223b9ee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0e223b9e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0e223b9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0e223b9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10b7c63c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10b7c63c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e260c04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4e260c04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10b7c63c8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10b7c63c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10b7c63c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10b7c63c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10b7c63c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10b7c63c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10b7c63c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10b7c63c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10b7c63c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10b7c63c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191f403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191f403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10b7c63c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10b7c63c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26d06ff8d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26d06ff8d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10b7c63c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10b7c63c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10b7c63c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10b7c63c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10b7c63c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10b7c63c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10b7c63c8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10b7c63c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10b7c63c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10b7c63c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10b7c63c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10b7c63c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10b7c63c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10b7c63c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10b7c63c8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10b7c63c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0e223b9e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0e223b9e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10b7c63c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10b7c63c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10b7c63c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10b7c63c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10b7c63c8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10b7c63c8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10b7c63c8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10b7c63c8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10b7c63c8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10b7c63c8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10b7c63c8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10b7c63c8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10b7c63c8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10b7c63c8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10b7c63c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10b7c63c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510b7c63c8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510b7c63c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10b7c63c8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10b7c63c8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0e223b9e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0e223b9e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10b7c63c8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10b7c63c8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10b7c63c8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510b7c63c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26d06ff8d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26d06ff8d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0e223b9e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0e223b9e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510b7c63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510b7c63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10b7c63c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10b7c63c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10b7c63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510b7c63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10b7c63c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10b7c63c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10b7c63c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510b7c63c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10b7c63c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10b7c63c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0e223b9e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0e223b9e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510b7c63c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510b7c63c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510b7c63c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510b7c63c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26d06ff8d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526d06ff8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0e223b9e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0e223b9e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0e223b9e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0e223b9e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0e223b9e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0e223b9e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0e223b9e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0e223b9e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jaslaid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islaid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2800"/>
              <a:buFont typeface="Aleo"/>
              <a:buNone/>
              <a:defRPr b="1" sz="2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  <a:defRPr b="1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jp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jp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jp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Relationship Id="rId4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3.png"/><Relationship Id="rId13" Type="http://schemas.openxmlformats.org/officeDocument/2006/relationships/image" Target="../media/image28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46.png"/><Relationship Id="rId8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Relationship Id="rId4" Type="http://schemas.openxmlformats.org/officeDocument/2006/relationships/image" Target="../media/image49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Relationship Id="rId4" Type="http://schemas.openxmlformats.org/officeDocument/2006/relationships/image" Target="../media/image60.png"/><Relationship Id="rId5" Type="http://schemas.openxmlformats.org/officeDocument/2006/relationships/image" Target="../media/image55.png"/><Relationship Id="rId6" Type="http://schemas.openxmlformats.org/officeDocument/2006/relationships/image" Target="../media/image58.png"/><Relationship Id="rId7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jpg"/><Relationship Id="rId4" Type="http://schemas.openxmlformats.org/officeDocument/2006/relationships/image" Target="../media/image61.png"/><Relationship Id="rId5" Type="http://schemas.openxmlformats.org/officeDocument/2006/relationships/image" Target="../media/image54.png"/><Relationship Id="rId6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9.png"/><Relationship Id="rId5" Type="http://schemas.openxmlformats.org/officeDocument/2006/relationships/hyperlink" Target="http://rohelinekool.ee/tunne-tolmeldajat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Relationship Id="rId4" Type="http://schemas.openxmlformats.org/officeDocument/2006/relationships/image" Target="../media/image64.png"/><Relationship Id="rId5" Type="http://schemas.openxmlformats.org/officeDocument/2006/relationships/image" Target="../media/image68.png"/><Relationship Id="rId6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Relationship Id="rId4" Type="http://schemas.openxmlformats.org/officeDocument/2006/relationships/image" Target="../media/image73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g"/><Relationship Id="rId4" Type="http://schemas.openxmlformats.org/officeDocument/2006/relationships/image" Target="../media/image71.png"/><Relationship Id="rId5" Type="http://schemas.openxmlformats.org/officeDocument/2006/relationships/image" Target="../media/image8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jpg"/><Relationship Id="rId4" Type="http://schemas.openxmlformats.org/officeDocument/2006/relationships/image" Target="../media/image7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jpg"/><Relationship Id="rId4" Type="http://schemas.openxmlformats.org/officeDocument/2006/relationships/image" Target="../media/image6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jpg"/><Relationship Id="rId4" Type="http://schemas.openxmlformats.org/officeDocument/2006/relationships/image" Target="../media/image7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Relationship Id="rId4" Type="http://schemas.openxmlformats.org/officeDocument/2006/relationships/image" Target="../media/image8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jpg"/><Relationship Id="rId4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jpg"/><Relationship Id="rId4" Type="http://schemas.openxmlformats.org/officeDocument/2006/relationships/image" Target="../media/image8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jpg"/><Relationship Id="rId4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jp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jpg"/><Relationship Id="rId4" Type="http://schemas.openxmlformats.org/officeDocument/2006/relationships/image" Target="../media/image95.png"/><Relationship Id="rId5" Type="http://schemas.openxmlformats.org/officeDocument/2006/relationships/image" Target="../media/image88.png"/><Relationship Id="rId6" Type="http://schemas.openxmlformats.org/officeDocument/2006/relationships/image" Target="../media/image109.png"/><Relationship Id="rId7" Type="http://schemas.openxmlformats.org/officeDocument/2006/relationships/image" Target="../media/image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7.jpg"/><Relationship Id="rId4" Type="http://schemas.openxmlformats.org/officeDocument/2006/relationships/image" Target="../media/image19.png"/><Relationship Id="rId5" Type="http://schemas.openxmlformats.org/officeDocument/2006/relationships/image" Target="../media/image9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jpg"/><Relationship Id="rId4" Type="http://schemas.openxmlformats.org/officeDocument/2006/relationships/image" Target="../media/image91.png"/><Relationship Id="rId5" Type="http://schemas.openxmlformats.org/officeDocument/2006/relationships/image" Target="../media/image10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jpg"/><Relationship Id="rId4" Type="http://schemas.openxmlformats.org/officeDocument/2006/relationships/image" Target="../media/image87.png"/><Relationship Id="rId5" Type="http://schemas.openxmlformats.org/officeDocument/2006/relationships/image" Target="../media/image96.png"/><Relationship Id="rId6" Type="http://schemas.openxmlformats.org/officeDocument/2006/relationships/image" Target="../media/image94.png"/><Relationship Id="rId7" Type="http://schemas.openxmlformats.org/officeDocument/2006/relationships/image" Target="../media/image9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7.jpg"/><Relationship Id="rId4" Type="http://schemas.openxmlformats.org/officeDocument/2006/relationships/image" Target="../media/image98.png"/><Relationship Id="rId5" Type="http://schemas.openxmlformats.org/officeDocument/2006/relationships/image" Target="../media/image101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jpg"/><Relationship Id="rId4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jpg"/><Relationship Id="rId4" Type="http://schemas.openxmlformats.org/officeDocument/2006/relationships/image" Target="../media/image10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Tagasiside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52475"/>
            <a:ext cx="724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Google tagasisidevorm, mida palume täita </a:t>
            </a:r>
            <a:r>
              <a:rPr lang="en"/>
              <a:t>õppetegevusi läbi viinud õpetajatel</a:t>
            </a:r>
            <a:r>
              <a:rPr b="0" lang="en"/>
              <a:t>.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Küsimused valikvastustega (koos võimalusega omalt poolt kommenteerida):</a:t>
            </a:r>
            <a:endParaRPr b="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kui uuendati või loodi uus lillepeenar, niiduala, siis mitu m2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milliseid tegevusi tehti - küsime tagasisidet meetoditele, kasutatud materjalidele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keda uuritud liikidest kõige rohkem vaatlustel kohati (pildid+liiginimed vormis olemas)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/>
              <a:t>Tähtaeg hiljemalt </a:t>
            </a:r>
            <a:r>
              <a:rPr lang="en"/>
              <a:t>30. juuni 2025</a:t>
            </a:r>
            <a:endParaRPr b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Jätkutegevused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152475"/>
            <a:ext cx="7592100" cy="3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PROJEKT:</a:t>
            </a:r>
            <a:r>
              <a:rPr b="0" lang="en"/>
              <a:t> Tee teadlikuma maailmakodanikuni: Juhendmaterjalid, õppeprogammid ja ühiskonna laiem teadlikkus elurikkuse hoidmise ja kestliku toidusüsteemi teemadel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Aeg:</a:t>
            </a:r>
            <a:r>
              <a:rPr b="0" lang="en"/>
              <a:t> mai–dets. 2025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Partnerid:</a:t>
            </a:r>
            <a:r>
              <a:rPr b="0" lang="en"/>
              <a:t> MTÜ Peipsi Koostöö Keskus, Tartu loodusmaja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Toetab:</a:t>
            </a:r>
            <a:r>
              <a:rPr b="0" lang="en"/>
              <a:t> Eesti Rahvusvahelise Arengukoostöö Keskus (ESTDEV)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Tegevused:</a:t>
            </a:r>
            <a:r>
              <a:rPr b="0" lang="en"/>
              <a:t> Õppeprogrammi koostamine: „ Tolmeldajad ja toidu tootmine”, sh. tööleht ja veebiküsimustik. Piloottunnid Tartu- ja Jõgevamaa koolides. Veebiseminarid: Tolmeldajate roll ökosüsteemis sh. toiduturvalisuses, õppekäigud õpetajatele elurikkuse ja keskkonnasõbraliku aiapidamise teemal (nt. Vanaema aed)</a:t>
            </a:r>
            <a:endParaRPr b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47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PUTUKAD </a:t>
            </a:r>
            <a:r>
              <a:rPr lang="en"/>
              <a:t>-</a:t>
            </a:r>
            <a:r>
              <a:rPr lang="en"/>
              <a:t> KES NAD ON?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458675" y="1152475"/>
            <a:ext cx="83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RIIK: </a:t>
            </a:r>
            <a:r>
              <a:rPr lang="en"/>
              <a:t>LOOMAD</a:t>
            </a:r>
            <a:r>
              <a:rPr b="0" lang="en"/>
              <a:t>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HÕIMKOND: </a:t>
            </a:r>
            <a:r>
              <a:rPr lang="en"/>
              <a:t>LÜLIJALGSED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/>
              <a:t>KLASS: </a:t>
            </a:r>
            <a:r>
              <a:rPr lang="en"/>
              <a:t>PUTUKAD</a:t>
            </a:r>
            <a:r>
              <a:rPr b="0" lang="en"/>
              <a:t> </a:t>
            </a:r>
            <a:endParaRPr b="0"/>
          </a:p>
        </p:txBody>
      </p:sp>
      <p:sp>
        <p:nvSpPr>
          <p:cNvPr id="143" name="Google Shape;143;p25"/>
          <p:cNvSpPr txBox="1"/>
          <p:nvPr/>
        </p:nvSpPr>
        <p:spPr>
          <a:xfrm>
            <a:off x="520150" y="2935875"/>
            <a:ext cx="3529800" cy="18426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&gt; 1 MILJONI LIIGI TEADA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HINNANGULISELT 5,5 MILJONIT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68% TEADAOLEVATEST LOOMALIIKIDEST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EESTIS 14 400 LIIKI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4">
            <a:alphaModFix/>
          </a:blip>
          <a:srcRect b="8949" l="15866" r="28108" t="14953"/>
          <a:stretch/>
        </p:blipFill>
        <p:spPr>
          <a:xfrm>
            <a:off x="4572000" y="220400"/>
            <a:ext cx="1396490" cy="14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5">
            <a:alphaModFix/>
          </a:blip>
          <a:srcRect b="12143" l="18407" r="16156" t="33573"/>
          <a:stretch/>
        </p:blipFill>
        <p:spPr>
          <a:xfrm>
            <a:off x="4283599" y="3604525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6">
            <a:alphaModFix/>
          </a:blip>
          <a:srcRect b="39792" l="15183" r="18944" t="7221"/>
          <a:stretch/>
        </p:blipFill>
        <p:spPr>
          <a:xfrm>
            <a:off x="4283600" y="1698288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7">
            <a:alphaModFix/>
          </a:blip>
          <a:srcRect b="19158" l="0" r="14646" t="15499"/>
          <a:stretch/>
        </p:blipFill>
        <p:spPr>
          <a:xfrm>
            <a:off x="6759075" y="117375"/>
            <a:ext cx="2073201" cy="21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0600" y="1475425"/>
            <a:ext cx="2491075" cy="18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9">
            <a:alphaModFix/>
          </a:blip>
          <a:srcRect b="16120" l="14259" r="28219" t="23321"/>
          <a:stretch/>
        </p:blipFill>
        <p:spPr>
          <a:xfrm rot="-1287839">
            <a:off x="6478399" y="3456825"/>
            <a:ext cx="1673993" cy="132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(SEITSETÄPP</a:t>
            </a:r>
            <a:r>
              <a:rPr lang="en"/>
              <a:t>-</a:t>
            </a:r>
            <a:r>
              <a:rPr lang="en"/>
              <a:t>LEPATRIINU)</a:t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89437" y="-158162"/>
            <a:ext cx="4101901" cy="614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(MARJALUTIKAS)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0" l="5784" r="0" t="0"/>
          <a:stretch/>
        </p:blipFill>
        <p:spPr>
          <a:xfrm rot="5400000">
            <a:off x="974687" y="129538"/>
            <a:ext cx="4026225" cy="63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5580875" y="4538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Joonistuse autor Ülle kaasik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(PÄEVAPAABUSILM) </a:t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62700" y="-94675"/>
            <a:ext cx="4124274" cy="63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ARENG</a:t>
            </a:r>
            <a:endParaRPr/>
          </a:p>
        </p:txBody>
      </p:sp>
      <p:sp>
        <p:nvSpPr>
          <p:cNvPr id="174" name="Google Shape;174;p29"/>
          <p:cNvSpPr txBox="1"/>
          <p:nvPr>
            <p:ph idx="2" type="body"/>
          </p:nvPr>
        </p:nvSpPr>
        <p:spPr>
          <a:xfrm>
            <a:off x="4832400" y="771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Täismoondega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4">
            <a:alphaModFix/>
          </a:blip>
          <a:srcRect b="10738" l="6916" r="0" t="0"/>
          <a:stretch/>
        </p:blipFill>
        <p:spPr>
          <a:xfrm rot="5400000">
            <a:off x="4779938" y="-77212"/>
            <a:ext cx="2714400" cy="398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5">
            <a:alphaModFix/>
          </a:blip>
          <a:srcRect b="11226" l="6803" r="0" t="15588"/>
          <a:stretch/>
        </p:blipFill>
        <p:spPr>
          <a:xfrm rot="5400000">
            <a:off x="643800" y="286975"/>
            <a:ext cx="2749050" cy="34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4218775" y="3282925"/>
            <a:ext cx="3989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TÄISMOONE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VASTNE JA VALMIK ELAVAD ERINEVAT ELU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311700" y="3282925"/>
            <a:ext cx="3782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VAEGMOONE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VASTSE JA VALMIKU ELU VÄGA EI ERINE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311700" y="4274500"/>
            <a:ext cx="6479100" cy="6354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MITMEKESINE AED AITAB PUTUKATEL ELLU JÄÄDA JA ARENEDA KÕIGIS ELUETAPPIDES!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11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MAAILMA NÄEVAD? </a:t>
            </a:r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684575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ERINEVALT INIMESTEST, ERISTAVAD PUTUKATE SILMAD INFRAPUNAST JA ULTRAVIOLETKIIRGUST.</a:t>
            </a:r>
            <a:endParaRPr b="0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LIITSILMAD, MILLE PIKSLID MOODUSTAVAD SUURE PILDI NAGU LED</a:t>
            </a:r>
            <a:r>
              <a:rPr b="0" lang="en" sz="1700"/>
              <a:t>-</a:t>
            </a:r>
            <a:r>
              <a:rPr b="0" lang="en" sz="1700"/>
              <a:t>EKRAAN!</a:t>
            </a:r>
            <a:endParaRPr b="0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HELEKOLLANE VÕI ORANŽ ÕIETOLM </a:t>
            </a:r>
            <a:r>
              <a:rPr b="0" lang="en" sz="1700" u="sng"/>
              <a:t>HELENDAB </a:t>
            </a:r>
            <a:r>
              <a:rPr b="0" lang="en" sz="1700"/>
              <a:t>KUTSUVALT.</a:t>
            </a:r>
            <a:endParaRPr b="0" sz="1700"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63" y="2457175"/>
            <a:ext cx="5324475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PUTUKAD SÖÖVAD? </a:t>
            </a:r>
            <a:endParaRPr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1113325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ERINEVATEL PUTUKATEL ERINEV DIEET</a:t>
            </a:r>
            <a:endParaRPr b="0"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TAIMTOIDULISED </a:t>
            </a:r>
            <a:r>
              <a:rPr b="0" lang="en" sz="1600"/>
              <a:t>-</a:t>
            </a:r>
            <a:r>
              <a:rPr b="0" lang="en" sz="1600"/>
              <a:t> OLENEVALT LIIGIST SÖÖVAD TAIMI JUURTEST ÕITENI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LIHATOIDULISED </a:t>
            </a:r>
            <a:r>
              <a:rPr b="0" lang="en" sz="1600"/>
              <a:t>-</a:t>
            </a:r>
            <a:r>
              <a:rPr b="0" lang="en" sz="1600"/>
              <a:t> KISKJAD, VEREIMEJAD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KÕDUTOIDULISED </a:t>
            </a:r>
            <a:r>
              <a:rPr b="0" lang="en" sz="1600"/>
              <a:t>-</a:t>
            </a:r>
            <a:r>
              <a:rPr b="0" lang="en" sz="1600"/>
              <a:t> IGASUGUNE LAGUNEV ORGAANILINE MATERJAL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PARASIITSED </a:t>
            </a:r>
            <a:r>
              <a:rPr b="0" lang="en" sz="1600"/>
              <a:t>-</a:t>
            </a:r>
            <a:r>
              <a:rPr b="0" lang="en" sz="1600"/>
              <a:t> NII TAIMEDEL, KUI LOOMADEL</a:t>
            </a:r>
            <a:endParaRPr b="0" sz="1600"/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4">
            <a:alphaModFix/>
          </a:blip>
          <a:srcRect b="12143" l="18407" r="16156" t="33573"/>
          <a:stretch/>
        </p:blipFill>
        <p:spPr>
          <a:xfrm>
            <a:off x="657674" y="3778925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5">
            <a:alphaModFix/>
          </a:blip>
          <a:srcRect b="39792" l="15183" r="18944" t="7221"/>
          <a:stretch/>
        </p:blipFill>
        <p:spPr>
          <a:xfrm>
            <a:off x="2978550" y="3616713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477473">
            <a:off x="4747225" y="3286538"/>
            <a:ext cx="2491076" cy="186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366750"/>
            <a:ext cx="8520600" cy="25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663600" y="499500"/>
            <a:ext cx="6834000" cy="4475400"/>
          </a:xfrm>
          <a:prstGeom prst="rect">
            <a:avLst/>
          </a:prstGeom>
          <a:noFill/>
          <a:ln cap="flat" cmpd="sng" w="19050">
            <a:solidFill>
              <a:srgbClr val="41613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Ekspert: Villu Soon, Tartu Ülikool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Metoodikad: Pille-Riin Pärnsalu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Kunstnik: Ülle Kaasik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Kujundaja: Annika Pakk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Kampaania sisu: Maris Mägi, Eeva Kirsipuu-Vadi, Gedy Matisen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 on valminud Euroopa Majanduspiirkonna ja Norra finantsmehhanismide kahepoolsete suhete fondi toetusel projekti “Kliimateadlikkuse ja jätkusuutliku hariduse täiustamine rohekoolide koostööna Eestis ja Norras” raames.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autoriõigused on kaitstud Creative Commons CC BY-NC-SA litsentsiga.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võib vabalt kasutada ja muuta, kui viidatakse Rohelise kooli programmi “Tunne tolmeldajat” kampaaniale ja ei kasutata seda tulu teenimiseks.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16120" l="14259" r="28219" t="23321"/>
          <a:stretch/>
        </p:blipFill>
        <p:spPr>
          <a:xfrm rot="-1525731">
            <a:off x="6718974" y="499499"/>
            <a:ext cx="1596073" cy="12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TOITUVAD? </a:t>
            </a:r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311700" y="1152475"/>
            <a:ext cx="46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SUISTEGA</a:t>
            </a:r>
            <a:endParaRPr b="0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HAUKAMISSUISED </a:t>
            </a:r>
            <a:r>
              <a:rPr b="0" lang="en"/>
              <a:t>-</a:t>
            </a:r>
            <a:r>
              <a:rPr b="0" lang="en"/>
              <a:t> SÖÖVAD TAHKET TOITU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LIBAMISSUISED </a:t>
            </a:r>
            <a:r>
              <a:rPr b="0" lang="en"/>
              <a:t>-</a:t>
            </a:r>
            <a:r>
              <a:rPr b="0" lang="en"/>
              <a:t> VEDEL NEKTAR + TAHKE TOIT 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PISTMISSUISED </a:t>
            </a:r>
            <a:r>
              <a:rPr b="0" lang="en"/>
              <a:t>-</a:t>
            </a:r>
            <a:r>
              <a:rPr b="0" lang="en"/>
              <a:t> VERE VÕI TAIMSETE MAHLADE IMEMINE 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IMEMISSUISED </a:t>
            </a:r>
            <a:r>
              <a:rPr b="0" lang="en"/>
              <a:t>-</a:t>
            </a:r>
            <a:r>
              <a:rPr b="0" lang="en"/>
              <a:t> VEDELA TOIDU   JAOKS NÄITEKS NEKTAR </a:t>
            </a:r>
            <a:endParaRPr b="0"/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b="0"/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4">
            <a:alphaModFix/>
          </a:blip>
          <a:srcRect b="0" l="17763" r="0" t="0"/>
          <a:stretch/>
        </p:blipFill>
        <p:spPr>
          <a:xfrm>
            <a:off x="5382975" y="1328125"/>
            <a:ext cx="2111025" cy="283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32"/>
          <p:cNvCxnSpPr/>
          <p:nvPr/>
        </p:nvCxnSpPr>
        <p:spPr>
          <a:xfrm flipH="1" rot="10800000">
            <a:off x="3397475" y="2736625"/>
            <a:ext cx="2454900" cy="12612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0917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-109762" y="39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TOLMELDAMINE</a:t>
            </a:r>
            <a:endParaRPr/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4">
            <a:alphaModFix/>
          </a:blip>
          <a:srcRect b="12898" l="19332" r="19061" t="15560"/>
          <a:stretch/>
        </p:blipFill>
        <p:spPr>
          <a:xfrm>
            <a:off x="1649875" y="1878075"/>
            <a:ext cx="5001326" cy="32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/>
          <p:nvPr>
            <p:ph idx="1" type="body"/>
          </p:nvPr>
        </p:nvSpPr>
        <p:spPr>
          <a:xfrm>
            <a:off x="311700" y="1152475"/>
            <a:ext cx="729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TAIMEDE PALJUNEMISEKS ON VAJA, ET ÕIETOLM SATUKS TOLMUKATELT EMAKALE</a:t>
            </a:r>
            <a:endParaRPr b="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PUTUKTOLMLEMINE</a:t>
            </a:r>
            <a:endParaRPr/>
          </a:p>
        </p:txBody>
      </p:sp>
      <p:pic>
        <p:nvPicPr>
          <p:cNvPr id="221" name="Google Shape;221;p35"/>
          <p:cNvPicPr preferRelativeResize="0"/>
          <p:nvPr/>
        </p:nvPicPr>
        <p:blipFill rotWithShape="1">
          <a:blip r:embed="rId4">
            <a:alphaModFix/>
          </a:blip>
          <a:srcRect b="8953" l="19332" r="18763" t="14581"/>
          <a:stretch/>
        </p:blipFill>
        <p:spPr>
          <a:xfrm>
            <a:off x="1298875" y="802750"/>
            <a:ext cx="6250075" cy="434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- kes nad on? </a:t>
            </a:r>
            <a:endParaRPr/>
          </a:p>
        </p:txBody>
      </p:sp>
      <p:sp>
        <p:nvSpPr>
          <p:cNvPr id="227" name="Google Shape;227;p36"/>
          <p:cNvSpPr txBox="1"/>
          <p:nvPr>
            <p:ph idx="1" type="body"/>
          </p:nvPr>
        </p:nvSpPr>
        <p:spPr>
          <a:xfrm>
            <a:off x="366450" y="847675"/>
            <a:ext cx="745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KÕIK PUTUKAD, KES KÜLASTAVAD ÕISI VÕIVAD KÄITUDA TOLMELDAJATENA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TOLMELDAJAID PUTUKAID ON VÄGA LIHTNE MAASTIKUS ÜLES LEIDA – NAD KÜLASTAVAD ÕISI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MIDA NAD PEALE ÕITE KÜLASTAMISE TEEVAD, SEDA ME NII HÄSTI EI TEAGI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600" y="3105138"/>
            <a:ext cx="2194833" cy="29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5">
            <a:alphaModFix/>
          </a:blip>
          <a:srcRect b="53909" l="0" r="41599" t="15500"/>
          <a:stretch/>
        </p:blipFill>
        <p:spPr>
          <a:xfrm>
            <a:off x="1803925" y="2894050"/>
            <a:ext cx="819959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6">
            <a:alphaModFix/>
          </a:blip>
          <a:srcRect b="16120" l="14259" r="28219" t="23321"/>
          <a:stretch/>
        </p:blipFill>
        <p:spPr>
          <a:xfrm rot="-4306270">
            <a:off x="2852311" y="4315504"/>
            <a:ext cx="640448" cy="50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389206">
            <a:off x="-1607916" y="2420457"/>
            <a:ext cx="3239330" cy="399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21774" y="2474900"/>
            <a:ext cx="2932600" cy="39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550" y="3737750"/>
            <a:ext cx="1720374" cy="22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6"/>
          <p:cNvPicPr preferRelativeResize="0"/>
          <p:nvPr/>
        </p:nvPicPr>
        <p:blipFill rotWithShape="1">
          <a:blip r:embed="rId10">
            <a:alphaModFix/>
          </a:blip>
          <a:srcRect b="12143" l="18407" r="16156" t="33573"/>
          <a:stretch/>
        </p:blipFill>
        <p:spPr>
          <a:xfrm rot="2251621">
            <a:off x="1015351" y="4217362"/>
            <a:ext cx="683498" cy="4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250888">
            <a:off x="23018" y="2963125"/>
            <a:ext cx="1259317" cy="94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82260">
            <a:off x="6770538" y="-1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 rotWithShape="1">
          <a:blip r:embed="rId13">
            <a:alphaModFix/>
          </a:blip>
          <a:srcRect b="39792" l="15183" r="18944" t="7221"/>
          <a:stretch/>
        </p:blipFill>
        <p:spPr>
          <a:xfrm>
            <a:off x="7825275" y="779077"/>
            <a:ext cx="819951" cy="87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JA TOLMELDATAVAD</a:t>
            </a:r>
            <a:endParaRPr/>
          </a:p>
        </p:txBody>
      </p:sp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311700" y="1246325"/>
            <a:ext cx="838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TOLMELDAJAD KASUTAVAD ÕISI:</a:t>
            </a:r>
            <a:endParaRPr b="0" baseline="300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TOITUMISEKS</a:t>
            </a:r>
            <a:endParaRPr b="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ÕIETOLMU KOGUMISEKS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ÕIED ON SELLISED NAGU NAD ON, KUNA TAIMEL ON VAJA TOLMELDAJA ÕIELE MEELITADA  </a:t>
            </a:r>
            <a:endParaRPr b="0" baseline="30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 sz="1600"/>
              <a:t>&gt; TÄNU TOLMELDAJATE TEGEVUSELE TOIMUB PUTUKTOLMLEMINE EHK ENTOMOFIILIA!</a:t>
            </a:r>
            <a:endParaRPr b="0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i="1" lang="en" sz="1600"/>
              <a:t>&gt; NÄITEKS KURK, KÕRVITS, PUNE, PÕLDUBA, MURULAUK, SIBUL, KARTUL, KAALIKAS, REDIS, TILL, AEDMAASIKAS, VAARIKAS, MAGUS KIRSIPUU, AED</a:t>
            </a:r>
            <a:r>
              <a:rPr b="0" i="1" lang="en" sz="1600"/>
              <a:t>-</a:t>
            </a:r>
            <a:r>
              <a:rPr b="0" i="1" lang="en" sz="1600"/>
              <a:t>ÕUNAPUU JNE</a:t>
            </a:r>
            <a:endParaRPr b="0" i="1" sz="1600"/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575" y="-871174"/>
            <a:ext cx="2464600" cy="328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7072200" y="1534175"/>
            <a:ext cx="16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AEDMAASIKAS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PUTUKTOLMLEVAD TAIMED </a:t>
            </a:r>
            <a:endParaRPr/>
          </a:p>
        </p:txBody>
      </p:sp>
      <p:sp>
        <p:nvSpPr>
          <p:cNvPr id="251" name="Google Shape;251;p38"/>
          <p:cNvSpPr txBox="1"/>
          <p:nvPr>
            <p:ph idx="1" type="body"/>
          </p:nvPr>
        </p:nvSpPr>
        <p:spPr>
          <a:xfrm>
            <a:off x="197275" y="1122225"/>
            <a:ext cx="241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SILMATORKAVAD</a:t>
            </a:r>
            <a:endParaRPr b="1"/>
          </a:p>
        </p:txBody>
      </p:sp>
      <p:sp>
        <p:nvSpPr>
          <p:cNvPr id="252" name="Google Shape;252;p38"/>
          <p:cNvSpPr txBox="1"/>
          <p:nvPr>
            <p:ph idx="1" type="body"/>
          </p:nvPr>
        </p:nvSpPr>
        <p:spPr>
          <a:xfrm>
            <a:off x="2964863" y="1095825"/>
            <a:ext cx="23226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LÕHNAVAD</a:t>
            </a:r>
            <a:endParaRPr b="1"/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5190125" y="11222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MAGUSA NEKTARIGA</a:t>
            </a:r>
            <a:endParaRPr b="1"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63" y="1618448"/>
            <a:ext cx="2124476" cy="283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9325" y="1523888"/>
            <a:ext cx="2124476" cy="28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4862" y="1354291"/>
            <a:ext cx="2322601" cy="309674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/>
          <p:nvPr>
            <p:ph idx="1" type="body"/>
          </p:nvPr>
        </p:nvSpPr>
        <p:spPr>
          <a:xfrm>
            <a:off x="5036400" y="42793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VALGE MESIKAS</a:t>
            </a:r>
            <a:endParaRPr b="0" i="1" sz="1400"/>
          </a:p>
        </p:txBody>
      </p:sp>
      <p:sp>
        <p:nvSpPr>
          <p:cNvPr id="258" name="Google Shape;258;p38"/>
          <p:cNvSpPr txBox="1"/>
          <p:nvPr>
            <p:ph idx="1" type="body"/>
          </p:nvPr>
        </p:nvSpPr>
        <p:spPr>
          <a:xfrm>
            <a:off x="2544150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AED-LEEKLILL EHK FLOKS</a:t>
            </a:r>
            <a:endParaRPr b="0" i="1" sz="1400"/>
          </a:p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-150612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HARILIK VÕILILL</a:t>
            </a:r>
            <a:endParaRPr b="0" i="1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4279500" y="473000"/>
            <a:ext cx="31053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ROHKELT NEKTARIT: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(LIBLIK</a:t>
            </a:r>
            <a:r>
              <a:rPr b="0" lang="en"/>
              <a:t>-</a:t>
            </a:r>
            <a:r>
              <a:rPr b="0" lang="en"/>
              <a:t> JA HUULÕIELISED)  </a:t>
            </a:r>
            <a:endParaRPr b="0"/>
          </a:p>
        </p:txBody>
      </p:sp>
      <p:sp>
        <p:nvSpPr>
          <p:cNvPr id="265" name="Google Shape;265;p39"/>
          <p:cNvSpPr txBox="1"/>
          <p:nvPr/>
        </p:nvSpPr>
        <p:spPr>
          <a:xfrm>
            <a:off x="718850" y="473000"/>
            <a:ext cx="32097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ROHKELT ÕIETOLMU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(KORVÕIELISED)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 rotWithShape="1">
          <a:blip r:embed="rId4">
            <a:alphaModFix/>
          </a:blip>
          <a:srcRect b="0" l="23272" r="13158" t="0"/>
          <a:stretch/>
        </p:blipFill>
        <p:spPr>
          <a:xfrm>
            <a:off x="540975" y="1041125"/>
            <a:ext cx="1864424" cy="28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475" y="846117"/>
            <a:ext cx="2708248" cy="361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0325" y="1187492"/>
            <a:ext cx="2708248" cy="361098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2101700" y="4591550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PAISELEHT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4279500" y="4591550"/>
            <a:ext cx="2109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HARILIK HERNES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219275" y="3903525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PÄEVALILL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6043425" y="4131900"/>
            <a:ext cx="22494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VALGE IMINÕGES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 rotWithShape="1">
          <a:blip r:embed="rId7">
            <a:alphaModFix/>
          </a:blip>
          <a:srcRect b="29706" l="0" r="53628" t="17983"/>
          <a:stretch/>
        </p:blipFill>
        <p:spPr>
          <a:xfrm>
            <a:off x="2101700" y="2412766"/>
            <a:ext cx="1308626" cy="196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4218850" y="1230800"/>
            <a:ext cx="379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MITMEKESISUS LOEB!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0" lang="en"/>
              <a:t>TOLMELDAJATE JAOKS ON OLULINE, ET AIAS OLEKS PALJU ERINEVA KUJUGA ÕISI.</a:t>
            </a:r>
            <a:endParaRPr b="0"/>
          </a:p>
        </p:txBody>
      </p:sp>
      <p:pic>
        <p:nvPicPr>
          <p:cNvPr id="279" name="Google Shape;2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00" y="340650"/>
            <a:ext cx="4198624" cy="46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2502">
            <a:off x="7661332" y="427180"/>
            <a:ext cx="3216912" cy="428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0"/>
          <p:cNvPicPr preferRelativeResize="0"/>
          <p:nvPr/>
        </p:nvPicPr>
        <p:blipFill rotWithShape="1">
          <a:blip r:embed="rId6">
            <a:alphaModFix/>
          </a:blip>
          <a:srcRect b="46095" l="43346" r="7458" t="19230"/>
          <a:stretch/>
        </p:blipFill>
        <p:spPr>
          <a:xfrm rot="3060030">
            <a:off x="7591866" y="190447"/>
            <a:ext cx="1165393" cy="109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KUS PUTUKAD ELAVAD?</a:t>
            </a:r>
            <a:endParaRPr/>
          </a:p>
        </p:txBody>
      </p:sp>
      <p:sp>
        <p:nvSpPr>
          <p:cNvPr id="287" name="Google Shape;287;p41"/>
          <p:cNvSpPr txBox="1"/>
          <p:nvPr>
            <p:ph idx="1" type="body"/>
          </p:nvPr>
        </p:nvSpPr>
        <p:spPr>
          <a:xfrm>
            <a:off x="233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ERINEVAD VAJADUSED ELUPAIGAKS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ELUPAIGAD TEKIVAD ISE, KUI LASTA SEL JUHTUDA.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311700" y="2533375"/>
            <a:ext cx="3862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HEA ELUPAIK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MÕÕDUKALT HOOLDATUD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MITMEKESISED TAIMED, VARJUMISKOHAD JMS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METSISTUNUD PARGID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4297650" y="2571750"/>
            <a:ext cx="33183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HALB ELUPAIK</a:t>
            </a:r>
            <a:endParaRPr b="1"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TIHE HOONESTUS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KÕVAKATTEGA TEED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LIIGA TIHTI HOOLDATUD AIAD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 rotWithShape="1">
          <a:blip r:embed="rId4">
            <a:alphaModFix/>
          </a:blip>
          <a:srcRect b="8181" l="0" r="15725" t="0"/>
          <a:stretch/>
        </p:blipFill>
        <p:spPr>
          <a:xfrm flipH="1">
            <a:off x="6061225" y="-1055100"/>
            <a:ext cx="3659110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Kampaania eesmärk 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arenR"/>
            </a:pPr>
            <a:r>
              <a:rPr b="0" lang="en" sz="2400"/>
              <a:t>Õppida märkama</a:t>
            </a:r>
            <a:endParaRPr b="0" sz="2400"/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SzPts val="2400"/>
              <a:buAutoNum type="arabicParenR"/>
            </a:pPr>
            <a:r>
              <a:rPr b="0" lang="en" sz="2400"/>
              <a:t>Õppida tundma</a:t>
            </a:r>
            <a:endParaRPr b="0"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arenR"/>
            </a:pPr>
            <a:r>
              <a:rPr b="0" lang="en" sz="2400"/>
              <a:t>Õppida hoolima</a:t>
            </a:r>
            <a:endParaRPr b="0"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arenR"/>
            </a:pPr>
            <a:r>
              <a:rPr b="0" lang="en" sz="2400"/>
              <a:t>Õppida hoidma</a:t>
            </a:r>
            <a:endParaRPr b="0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11147" l="25186" r="46015" t="18250"/>
          <a:stretch/>
        </p:blipFill>
        <p:spPr>
          <a:xfrm>
            <a:off x="3764100" y="130849"/>
            <a:ext cx="3536024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11700" y="4447350"/>
            <a:ext cx="3852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Aleo"/>
                <a:ea typeface="Aleo"/>
                <a:cs typeface="Aleo"/>
                <a:sym typeface="Aleo"/>
                <a:hlinkClick r:id="rId5"/>
              </a:rPr>
              <a:t>rohelinekool.ee/tunne-tolmeldajat/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TOLMELDAJAD VEEL VAJAVAD?</a:t>
            </a:r>
            <a:endParaRPr/>
          </a:p>
        </p:txBody>
      </p:sp>
      <p:sp>
        <p:nvSpPr>
          <p:cNvPr id="296" name="Google Shape;296;p42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VASTSETELE SOODSAID ARENGUTINGIMUSI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TALVITUMISPAIKU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PESAPAIKU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MATERJALI PESA EHITUSEKS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SOBIVAT MIKROKLIIMAT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0" lang="en"/>
              <a:t>VARJEKOHTI</a:t>
            </a:r>
            <a:endParaRPr/>
          </a:p>
        </p:txBody>
      </p:sp>
      <p:pic>
        <p:nvPicPr>
          <p:cNvPr id="297" name="Google Shape;29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400" y="1773233"/>
            <a:ext cx="3142913" cy="377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7125" y="2226891"/>
            <a:ext cx="2768294" cy="344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6">
            <a:alphaModFix/>
          </a:blip>
          <a:srcRect b="54466" l="0" r="42005" t="0"/>
          <a:stretch/>
        </p:blipFill>
        <p:spPr>
          <a:xfrm rot="1290106">
            <a:off x="6773034" y="1405965"/>
            <a:ext cx="1705994" cy="170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/>
          <p:nvPr>
            <p:ph type="title"/>
          </p:nvPr>
        </p:nvSpPr>
        <p:spPr>
          <a:xfrm>
            <a:off x="311700" y="40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 VÕIB OHUSTADA TOLMELDAJAT? </a:t>
            </a:r>
            <a:endParaRPr/>
          </a:p>
        </p:txBody>
      </p:sp>
      <p:sp>
        <p:nvSpPr>
          <p:cNvPr id="305" name="Google Shape;305;p43"/>
          <p:cNvSpPr txBox="1"/>
          <p:nvPr>
            <p:ph idx="1" type="body"/>
          </p:nvPr>
        </p:nvSpPr>
        <p:spPr>
          <a:xfrm>
            <a:off x="1659625" y="1283650"/>
            <a:ext cx="22836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KLIIMAMUUTUSED</a:t>
            </a:r>
            <a:endParaRPr b="1"/>
          </a:p>
        </p:txBody>
      </p:sp>
      <p:pic>
        <p:nvPicPr>
          <p:cNvPr id="306" name="Google Shape;3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675" y="775251"/>
            <a:ext cx="3133951" cy="41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50" y="1054450"/>
            <a:ext cx="2775250" cy="20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>
            <p:ph idx="2" type="body"/>
          </p:nvPr>
        </p:nvSpPr>
        <p:spPr>
          <a:xfrm>
            <a:off x="2813050" y="3211750"/>
            <a:ext cx="10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MÜRGID</a:t>
            </a:r>
            <a:endParaRPr b="1"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200" y="2978237"/>
            <a:ext cx="2660250" cy="199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/>
        </p:nvSpPr>
        <p:spPr>
          <a:xfrm>
            <a:off x="5458725" y="3064175"/>
            <a:ext cx="2346300" cy="13833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KANADA KULDVITS MEELDIB KÜLL TOLMELDAJATELE, AGA VÕIB VÄLJA TÕRJUDA MEIE KODUMAISED TAIMELIIGID</a:t>
            </a:r>
            <a:endParaRPr sz="13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311" name="Google Shape;311;p43"/>
          <p:cNvSpPr txBox="1"/>
          <p:nvPr>
            <p:ph idx="2" type="body"/>
          </p:nvPr>
        </p:nvSpPr>
        <p:spPr>
          <a:xfrm>
            <a:off x="5804400" y="1283650"/>
            <a:ext cx="2534100" cy="11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VÕÕRLIIGID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0" i="1" sz="1200"/>
          </a:p>
        </p:txBody>
      </p:sp>
      <p:sp>
        <p:nvSpPr>
          <p:cNvPr id="312" name="Google Shape;312;p43"/>
          <p:cNvSpPr txBox="1"/>
          <p:nvPr/>
        </p:nvSpPr>
        <p:spPr>
          <a:xfrm>
            <a:off x="5071775" y="4631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KANADA KULDVITS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SAAME MEIE TOLMELDAJATE HEAKS TEHA? </a:t>
            </a:r>
            <a:endParaRPr/>
          </a:p>
        </p:txBody>
      </p:sp>
      <p:sp>
        <p:nvSpPr>
          <p:cNvPr id="318" name="Google Shape;31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JÄTAME MÕNED AIA OSAD NIITMATA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RAJAME JOOGIKOHTI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LOOME VARJEPAIKU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KÜLVAME ÕISTAIMI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VALIME KODUMAISED ISTIKUD JA LIIGID </a:t>
            </a:r>
            <a:endParaRPr b="0"/>
          </a:p>
        </p:txBody>
      </p:sp>
      <p:pic>
        <p:nvPicPr>
          <p:cNvPr id="319" name="Google Shape;319;p44" title="JOOGIKOHA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400" y="3048800"/>
            <a:ext cx="3296573" cy="24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22" y="2229525"/>
            <a:ext cx="3748649" cy="281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TALUKIMALANE</a:t>
            </a:r>
            <a:r>
              <a:rPr lang="en"/>
              <a:t> </a:t>
            </a:r>
            <a:endParaRPr/>
          </a:p>
        </p:txBody>
      </p:sp>
      <p:pic>
        <p:nvPicPr>
          <p:cNvPr id="326" name="Google Shape;3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819625"/>
            <a:ext cx="3352074" cy="44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 txBox="1"/>
          <p:nvPr/>
        </p:nvSpPr>
        <p:spPr>
          <a:xfrm>
            <a:off x="3731300" y="1423625"/>
            <a:ext cx="4002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AINUS EESTI KIMLANE, KES PESITSEB MAAPINNAST KÕRGEMAL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PÕLDKIMALANE</a:t>
            </a:r>
            <a:endParaRPr/>
          </a:p>
        </p:txBody>
      </p:sp>
      <p:pic>
        <p:nvPicPr>
          <p:cNvPr id="333" name="Google Shape;333;p46"/>
          <p:cNvPicPr preferRelativeResize="0"/>
          <p:nvPr/>
        </p:nvPicPr>
        <p:blipFill rotWithShape="1">
          <a:blip r:embed="rId4">
            <a:alphaModFix/>
          </a:blip>
          <a:srcRect b="0" l="0" r="0" t="11870"/>
          <a:stretch/>
        </p:blipFill>
        <p:spPr>
          <a:xfrm>
            <a:off x="311700" y="1079950"/>
            <a:ext cx="3857626" cy="453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6"/>
          <p:cNvSpPr txBox="1"/>
          <p:nvPr/>
        </p:nvSpPr>
        <p:spPr>
          <a:xfrm>
            <a:off x="4083100" y="1517025"/>
            <a:ext cx="37146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 KÕIGE TAVALISEM KIMALANE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KODU</a:t>
            </a:r>
            <a:r>
              <a:rPr lang="en"/>
              <a:t>-</a:t>
            </a:r>
            <a:r>
              <a:rPr lang="en"/>
              <a:t> EHK MEEMESILANE</a:t>
            </a:r>
            <a:endParaRPr/>
          </a:p>
        </p:txBody>
      </p:sp>
      <p:pic>
        <p:nvPicPr>
          <p:cNvPr id="340" name="Google Shape;340;p47"/>
          <p:cNvPicPr preferRelativeResize="0"/>
          <p:nvPr/>
        </p:nvPicPr>
        <p:blipFill rotWithShape="1">
          <a:blip r:embed="rId4">
            <a:alphaModFix/>
          </a:blip>
          <a:srcRect b="8180" l="0" r="15725" t="33801"/>
          <a:stretch/>
        </p:blipFill>
        <p:spPr>
          <a:xfrm>
            <a:off x="-339325" y="1626625"/>
            <a:ext cx="4344525" cy="256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7"/>
          <p:cNvSpPr txBox="1"/>
          <p:nvPr/>
        </p:nvSpPr>
        <p:spPr>
          <a:xfrm>
            <a:off x="4238550" y="1682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KODULOOM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SIRELASED</a:t>
            </a:r>
            <a:r>
              <a:rPr lang="en"/>
              <a:t> </a:t>
            </a:r>
            <a:endParaRPr/>
          </a:p>
        </p:txBody>
      </p:sp>
      <p:pic>
        <p:nvPicPr>
          <p:cNvPr id="347" name="Google Shape;347;p48"/>
          <p:cNvPicPr preferRelativeResize="0"/>
          <p:nvPr/>
        </p:nvPicPr>
        <p:blipFill rotWithShape="1">
          <a:blip r:embed="rId4">
            <a:alphaModFix/>
          </a:blip>
          <a:srcRect b="51658" l="18956" r="0" t="0"/>
          <a:stretch/>
        </p:blipFill>
        <p:spPr>
          <a:xfrm>
            <a:off x="254675" y="1091850"/>
            <a:ext cx="2550401" cy="202845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8"/>
          <p:cNvSpPr txBox="1"/>
          <p:nvPr/>
        </p:nvSpPr>
        <p:spPr>
          <a:xfrm>
            <a:off x="3806750" y="1508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KAHETIIVALISED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0,5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LEHETÄID,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EESTIS ON LIGI 300 LIIKI SIRELASI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349" name="Google Shape;349;p48"/>
          <p:cNvPicPr preferRelativeResize="0"/>
          <p:nvPr/>
        </p:nvPicPr>
        <p:blipFill rotWithShape="1">
          <a:blip r:embed="rId4">
            <a:alphaModFix/>
          </a:blip>
          <a:srcRect b="0" l="0" r="0" t="48006"/>
          <a:stretch/>
        </p:blipFill>
        <p:spPr>
          <a:xfrm>
            <a:off x="954775" y="2724150"/>
            <a:ext cx="3147049" cy="21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ÜHISHERILASED</a:t>
            </a:r>
            <a:r>
              <a:rPr lang="en"/>
              <a:t> </a:t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 rotWithShape="1">
          <a:blip r:embed="rId4">
            <a:alphaModFix/>
          </a:blip>
          <a:srcRect b="11440" l="0" r="13815" t="40350"/>
          <a:stretch/>
        </p:blipFill>
        <p:spPr>
          <a:xfrm rot="638874">
            <a:off x="134866" y="1507801"/>
            <a:ext cx="3959167" cy="295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9"/>
          <p:cNvSpPr txBox="1"/>
          <p:nvPr/>
        </p:nvSpPr>
        <p:spPr>
          <a:xfrm>
            <a:off x="4091900" y="15305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TEISED PUTUKAD,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SÜGISEL PESA HUKKUB JA IGAL KEVADEL ALUSTAB KUNINGANNA UUE PESA EHITAMIST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PÄEVAPAABUSILM </a:t>
            </a:r>
            <a:endParaRPr/>
          </a:p>
        </p:txBody>
      </p:sp>
      <p:pic>
        <p:nvPicPr>
          <p:cNvPr id="362" name="Google Shape;36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455268"/>
            <a:ext cx="3627300" cy="272046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0"/>
          <p:cNvSpPr txBox="1"/>
          <p:nvPr/>
        </p:nvSpPr>
        <p:spPr>
          <a:xfrm>
            <a:off x="4004525" y="15751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LIBLIKALISED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2,5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KÕRVENÕGESED,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TALVITUB VALMIKUNA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TRIIPLUTIKAS</a:t>
            </a:r>
            <a:r>
              <a:rPr lang="en"/>
              <a:t> </a:t>
            </a:r>
            <a:endParaRPr/>
          </a:p>
        </p:txBody>
      </p:sp>
      <p:pic>
        <p:nvPicPr>
          <p:cNvPr id="369" name="Google Shape;369;p51"/>
          <p:cNvPicPr preferRelativeResize="0"/>
          <p:nvPr/>
        </p:nvPicPr>
        <p:blipFill rotWithShape="1">
          <a:blip r:embed="rId4">
            <a:alphaModFix/>
          </a:blip>
          <a:srcRect b="15453" l="13886" r="26233" t="20795"/>
          <a:stretch/>
        </p:blipFill>
        <p:spPr>
          <a:xfrm rot="-708320">
            <a:off x="513448" y="1349094"/>
            <a:ext cx="3734654" cy="298203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1"/>
          <p:cNvSpPr txBox="1"/>
          <p:nvPr/>
        </p:nvSpPr>
        <p:spPr>
          <a:xfrm>
            <a:off x="4120425" y="15477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LUTIKALISED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IMEVAD TAIMEMAHLA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ERKSA VÄRVIGA HOIATAB ENDA HALVA MAITSE EEST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Kampaania tegevused 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939450"/>
            <a:ext cx="4699500" cy="39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Õppimine rühmas</a:t>
            </a:r>
            <a:endParaRPr/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Slaidiesitlus</a:t>
            </a:r>
            <a:endParaRPr b="0"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Putukakaardid</a:t>
            </a:r>
            <a:endParaRPr b="0"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Kogumik “Eesti kimalased”</a:t>
            </a:r>
            <a:endParaRPr b="0"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Raamat</a:t>
            </a:r>
            <a:endParaRPr b="0"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Õppekogumik</a:t>
            </a:r>
            <a:endParaRPr b="0"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Õppimine õues</a:t>
            </a:r>
            <a:endParaRPr sz="1600"/>
          </a:p>
          <a:p>
            <a:pPr indent="-32258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Õppekogumik</a:t>
            </a:r>
            <a:endParaRPr b="0" sz="16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0" lang="en" sz="1600"/>
              <a:t>Lina</a:t>
            </a:r>
            <a:endParaRPr b="0"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Aia hooldamine ja täiendamine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Vaatluste tegemine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→ Vaatlustega jätkamine suvel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10385" l="33664" r="34732" t="13249"/>
          <a:stretch/>
        </p:blipFill>
        <p:spPr>
          <a:xfrm>
            <a:off x="4148675" y="388175"/>
            <a:ext cx="3407801" cy="462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HARILIK KIITSAKSIKK </a:t>
            </a:r>
            <a:endParaRPr/>
          </a:p>
        </p:txBody>
      </p:sp>
      <p:pic>
        <p:nvPicPr>
          <p:cNvPr id="376" name="Google Shape;37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50" y="1535680"/>
            <a:ext cx="3627300" cy="27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2"/>
          <p:cNvSpPr txBox="1"/>
          <p:nvPr/>
        </p:nvSpPr>
        <p:spPr>
          <a:xfrm>
            <a:off x="3925875" y="13101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MARDIKALISED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2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JUUNI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AUGUST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LEHTPUUDE PUIT, VALMIKUTELE NEKTAR JA ÕIETOLM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TERVEID PUID EI OHUSTA, KAHJUSTAB NÕRKASID JA HAIGEID PUID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LAPSULIBLIKAS </a:t>
            </a:r>
            <a:endParaRPr/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690042"/>
            <a:ext cx="3627299" cy="483640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3"/>
          <p:cNvSpPr txBox="1"/>
          <p:nvPr/>
        </p:nvSpPr>
        <p:spPr>
          <a:xfrm>
            <a:off x="3939000" y="1620638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LIBLIKALISED</a:t>
            </a:r>
            <a:endParaRPr b="1"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2,5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TÜRNPUU VÕI PAAKSPUU LEHED,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PIKIMA ELUEAGA LIBLIKAS, VALMIKUNA KUNI 13 KUUD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vaadelda? </a:t>
            </a:r>
            <a:endParaRPr/>
          </a:p>
        </p:txBody>
      </p:sp>
      <p:sp>
        <p:nvSpPr>
          <p:cNvPr id="390" name="Google Shape;390;p54"/>
          <p:cNvSpPr txBox="1"/>
          <p:nvPr/>
        </p:nvSpPr>
        <p:spPr>
          <a:xfrm>
            <a:off x="479425" y="1163725"/>
            <a:ext cx="69702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Vaatluse läbiviimiseks vajalikud vahendid: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• kirjutusalus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• kirjutusvahend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• vaatlusleht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• ilmastikuolude mõõtevahendid või võtke ilmaennustus ilmajaama kodulehelt (temperatuur, pilvisus, päike, vihm, lumi, tuule kiirus, tuule suund)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391" name="Google Shape;391;p54"/>
          <p:cNvSpPr txBox="1"/>
          <p:nvPr/>
        </p:nvSpPr>
        <p:spPr>
          <a:xfrm>
            <a:off x="593625" y="3865250"/>
            <a:ext cx="6654000" cy="7098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Vahendite loetelu on kirjas vaatluse läbiviimise juhendis.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Vanemal vanusegrupil lisaks PlutoF rakenduse kasutamise juhend.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/>
          <p:nvPr>
            <p:ph type="title"/>
          </p:nvPr>
        </p:nvSpPr>
        <p:spPr>
          <a:xfrm>
            <a:off x="352200" y="286800"/>
            <a:ext cx="838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Tolmeldajate vaatlus </a:t>
            </a:r>
            <a:r>
              <a:rPr lang="en"/>
              <a:t>lasteaedadele ja noorematele õpilastele (noorem vanuseaste)</a:t>
            </a:r>
            <a:endParaRPr/>
          </a:p>
        </p:txBody>
      </p:sp>
      <p:sp>
        <p:nvSpPr>
          <p:cNvPr id="397" name="Google Shape;397;p55"/>
          <p:cNvSpPr txBox="1"/>
          <p:nvPr>
            <p:ph idx="1" type="body"/>
          </p:nvPr>
        </p:nvSpPr>
        <p:spPr>
          <a:xfrm>
            <a:off x="434000" y="1361475"/>
            <a:ext cx="808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98" name="Google Shape;398;p55"/>
          <p:cNvSpPr txBox="1"/>
          <p:nvPr>
            <p:ph idx="1" type="body"/>
          </p:nvPr>
        </p:nvSpPr>
        <p:spPr>
          <a:xfrm>
            <a:off x="352200" y="1346825"/>
            <a:ext cx="901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Kasuta vaatluslehte (võrdle pilti ja putukat) </a:t>
            </a:r>
            <a:endParaRPr b="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Võimalusel tee foto, et hiljem määrata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Visanda putukas paberile</a:t>
            </a:r>
            <a:endParaRPr b="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Millistel taimedel putukas tegutseb?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Millised on peamised välised tunnused?</a:t>
            </a:r>
            <a:r>
              <a:rPr lang="en"/>
              <a:t> </a:t>
            </a:r>
            <a:endParaRPr/>
          </a:p>
        </p:txBody>
      </p:sp>
      <p:pic>
        <p:nvPicPr>
          <p:cNvPr id="399" name="Google Shape;399;p55"/>
          <p:cNvPicPr preferRelativeResize="0"/>
          <p:nvPr/>
        </p:nvPicPr>
        <p:blipFill rotWithShape="1">
          <a:blip r:embed="rId4">
            <a:alphaModFix/>
          </a:blip>
          <a:srcRect b="5967" l="35675" r="35749" t="24640"/>
          <a:stretch/>
        </p:blipFill>
        <p:spPr>
          <a:xfrm>
            <a:off x="5106825" y="1168050"/>
            <a:ext cx="1739376" cy="23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5"/>
          <p:cNvPicPr preferRelativeResize="0"/>
          <p:nvPr/>
        </p:nvPicPr>
        <p:blipFill rotWithShape="1">
          <a:blip r:embed="rId5">
            <a:alphaModFix/>
          </a:blip>
          <a:srcRect b="7662" l="20887" r="49287" t="24883"/>
          <a:stretch/>
        </p:blipFill>
        <p:spPr>
          <a:xfrm>
            <a:off x="7000425" y="1168053"/>
            <a:ext cx="1867749" cy="2374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55"/>
          <p:cNvCxnSpPr>
            <a:stCxn id="402" idx="3"/>
            <a:endCxn id="400" idx="2"/>
          </p:cNvCxnSpPr>
          <p:nvPr/>
        </p:nvCxnSpPr>
        <p:spPr>
          <a:xfrm flipH="1" rot="10800000">
            <a:off x="6134250" y="3542925"/>
            <a:ext cx="1800000" cy="894300"/>
          </a:xfrm>
          <a:prstGeom prst="curvedConnector2">
            <a:avLst/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2" name="Google Shape;402;p55"/>
          <p:cNvSpPr txBox="1"/>
          <p:nvPr/>
        </p:nvSpPr>
        <p:spPr>
          <a:xfrm>
            <a:off x="2512050" y="4096575"/>
            <a:ext cx="3622200" cy="6813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Vaatluslehel 9 vaadeldavast liigist 6 liiki.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Vaatluslehtede variante on  3.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Õppekogumik</a:t>
            </a:r>
            <a:endParaRPr/>
          </a:p>
        </p:txBody>
      </p:sp>
      <p:pic>
        <p:nvPicPr>
          <p:cNvPr id="412" name="Google Shape;4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1850"/>
            <a:ext cx="2760580" cy="389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474" y="211525"/>
            <a:ext cx="2818530" cy="477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7"/>
          <p:cNvPicPr preferRelativeResize="0"/>
          <p:nvPr/>
        </p:nvPicPr>
        <p:blipFill rotWithShape="1">
          <a:blip r:embed="rId6">
            <a:alphaModFix/>
          </a:blip>
          <a:srcRect b="27192" l="21614" r="18957" t="28512"/>
          <a:stretch/>
        </p:blipFill>
        <p:spPr>
          <a:xfrm>
            <a:off x="6606025" y="148025"/>
            <a:ext cx="2431476" cy="25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7"/>
          <p:cNvPicPr preferRelativeResize="0"/>
          <p:nvPr/>
        </p:nvPicPr>
        <p:blipFill rotWithShape="1">
          <a:blip r:embed="rId7">
            <a:alphaModFix/>
          </a:blip>
          <a:srcRect b="5632" l="36948" r="15882" t="10930"/>
          <a:stretch/>
        </p:blipFill>
        <p:spPr>
          <a:xfrm rot="10800000">
            <a:off x="6135600" y="3244749"/>
            <a:ext cx="1682851" cy="167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57"/>
          <p:cNvCxnSpPr>
            <a:stCxn id="414" idx="1"/>
            <a:endCxn id="415" idx="2"/>
          </p:cNvCxnSpPr>
          <p:nvPr/>
        </p:nvCxnSpPr>
        <p:spPr>
          <a:xfrm>
            <a:off x="6606025" y="1429738"/>
            <a:ext cx="371100" cy="1815000"/>
          </a:xfrm>
          <a:prstGeom prst="curvedConnector4">
            <a:avLst>
              <a:gd fmla="val -64167" name="adj1"/>
              <a:gd fmla="val 85309" name="adj2"/>
            </a:avLst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5200100" y="89700"/>
            <a:ext cx="412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Õuesõppelina</a:t>
            </a:r>
            <a:endParaRPr/>
          </a:p>
        </p:txBody>
      </p:sp>
      <p:pic>
        <p:nvPicPr>
          <p:cNvPr id="422" name="Google Shape;422;p58"/>
          <p:cNvPicPr preferRelativeResize="0"/>
          <p:nvPr/>
        </p:nvPicPr>
        <p:blipFill rotWithShape="1">
          <a:blip r:embed="rId4">
            <a:alphaModFix/>
          </a:blip>
          <a:srcRect b="5632" l="36948" r="15882" t="10930"/>
          <a:stretch/>
        </p:blipFill>
        <p:spPr>
          <a:xfrm rot="10800000">
            <a:off x="209999" y="89700"/>
            <a:ext cx="4911501" cy="488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8"/>
          <p:cNvSpPr txBox="1"/>
          <p:nvPr/>
        </p:nvSpPr>
        <p:spPr>
          <a:xfrm>
            <a:off x="5307750" y="762325"/>
            <a:ext cx="26520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Targad rohutirtsud*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Hakkame liblikateks*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Loodusdetektiivid õie jahil*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Ülesanne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Muudame aia tolmeldajate jaoks sõbralikuks*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424" name="Google Shape;42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925" y="0"/>
            <a:ext cx="935750" cy="9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21524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0041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9"/>
          <p:cNvSpPr/>
          <p:nvPr/>
        </p:nvSpPr>
        <p:spPr>
          <a:xfrm>
            <a:off x="5108925" y="94300"/>
            <a:ext cx="339600" cy="339600"/>
          </a:xfrm>
          <a:prstGeom prst="ellipse">
            <a:avLst/>
          </a:prstGeom>
          <a:noFill/>
          <a:ln cap="flat" cmpd="sng" w="28575">
            <a:solidFill>
              <a:srgbClr val="F3D5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32" name="Google Shape;432;p59"/>
          <p:cNvSpPr/>
          <p:nvPr/>
        </p:nvSpPr>
        <p:spPr>
          <a:xfrm>
            <a:off x="3520050" y="875500"/>
            <a:ext cx="339600" cy="339600"/>
          </a:xfrm>
          <a:prstGeom prst="ellipse">
            <a:avLst/>
          </a:prstGeom>
          <a:noFill/>
          <a:ln cap="flat" cmpd="sng" w="28575">
            <a:solidFill>
              <a:srgbClr val="4161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33" name="Google Shape;433;p59"/>
          <p:cNvSpPr/>
          <p:nvPr/>
        </p:nvSpPr>
        <p:spPr>
          <a:xfrm>
            <a:off x="6835775" y="142875"/>
            <a:ext cx="2184300" cy="213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34" name="Google Shape;434;p59"/>
          <p:cNvSpPr txBox="1"/>
          <p:nvPr/>
        </p:nvSpPr>
        <p:spPr>
          <a:xfrm>
            <a:off x="6834750" y="152400"/>
            <a:ext cx="22107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* lasteaed ja I kooliaste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** II kooliaste ja vanemad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Vahenditel juures märkeruudud, et ükski vahend ülesandest puudu ei jääks.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55688" y="-462837"/>
            <a:ext cx="2752800" cy="404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441748" y="-463998"/>
            <a:ext cx="2779675" cy="40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17425" y="2817474"/>
            <a:ext cx="1703900" cy="25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271675" y="2804326"/>
            <a:ext cx="1702101" cy="25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0"/>
          <p:cNvSpPr txBox="1"/>
          <p:nvPr/>
        </p:nvSpPr>
        <p:spPr>
          <a:xfrm>
            <a:off x="5590150" y="3216125"/>
            <a:ext cx="22107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Joonised ja skeemid nii nimetustega kui ka ilma, õpilastele kasutamiseks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50" y="76200"/>
            <a:ext cx="178137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1"/>
          <p:cNvPicPr preferRelativeResize="0"/>
          <p:nvPr/>
        </p:nvPicPr>
        <p:blipFill rotWithShape="1">
          <a:blip r:embed="rId5">
            <a:alphaModFix/>
          </a:blip>
          <a:srcRect b="0" l="3873" r="0" t="0"/>
          <a:stretch/>
        </p:blipFill>
        <p:spPr>
          <a:xfrm>
            <a:off x="2071325" y="2552775"/>
            <a:ext cx="1712350" cy="24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4275" y="76200"/>
            <a:ext cx="3455790" cy="49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1"/>
          <p:cNvPicPr preferRelativeResize="0"/>
          <p:nvPr/>
        </p:nvPicPr>
        <p:blipFill rotWithShape="1">
          <a:blip r:embed="rId7">
            <a:alphaModFix/>
          </a:blip>
          <a:srcRect b="3016" l="0" r="0" t="0"/>
          <a:stretch/>
        </p:blipFill>
        <p:spPr>
          <a:xfrm>
            <a:off x="229350" y="2572825"/>
            <a:ext cx="1781375" cy="24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1325" y="76201"/>
            <a:ext cx="1712355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1"/>
          <p:cNvSpPr/>
          <p:nvPr/>
        </p:nvSpPr>
        <p:spPr>
          <a:xfrm>
            <a:off x="7360675" y="76200"/>
            <a:ext cx="1712400" cy="175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54" name="Google Shape;454;p61"/>
          <p:cNvSpPr txBox="1"/>
          <p:nvPr/>
        </p:nvSpPr>
        <p:spPr>
          <a:xfrm>
            <a:off x="7360675" y="76200"/>
            <a:ext cx="17124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Plakatid tolmeldajate liikide ja nende </a:t>
            </a: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meelis taimedega</a:t>
            </a: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.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Ideed, kuidas plakateid kasutada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21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Stardikomplekt 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000075"/>
            <a:ext cx="3903900" cy="20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Kampaania õuesõppelina</a:t>
            </a:r>
            <a:endParaRPr b="0"/>
          </a:p>
          <a:p>
            <a:pPr indent="-3086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60"/>
              <a:buChar char="-"/>
            </a:pPr>
            <a:r>
              <a:rPr b="0" lang="en"/>
              <a:t>Kampaania õppekogumik</a:t>
            </a:r>
            <a:endParaRPr b="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Putukate õppekaardid</a:t>
            </a:r>
            <a:endParaRPr b="0"/>
          </a:p>
          <a:p>
            <a:pPr indent="-3086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260"/>
              <a:buChar char="-"/>
            </a:pPr>
            <a:r>
              <a:rPr b="0" lang="en"/>
              <a:t>Kogumik “Eesti kimalased”</a:t>
            </a:r>
            <a:endParaRPr b="0"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Raamat “Putukad” või “Looduse aastaring”</a:t>
            </a:r>
            <a:endParaRPr b="0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1975" y="2858750"/>
            <a:ext cx="1280652" cy="20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525" y="2858750"/>
            <a:ext cx="2189665" cy="20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4100" y="2858750"/>
            <a:ext cx="1246313" cy="20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895" y="2858760"/>
            <a:ext cx="1447525" cy="204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3882575" y="834250"/>
            <a:ext cx="4227600" cy="17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AEDA:</a:t>
            </a:r>
            <a:endParaRPr b="1"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-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Seemned: pune, saialill, kurgirohi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-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4 taime Tamme ürditalust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-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Sildid aeda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30694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190240" y="-520400"/>
            <a:ext cx="349309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2"/>
          <p:cNvSpPr txBox="1"/>
          <p:nvPr/>
        </p:nvSpPr>
        <p:spPr>
          <a:xfrm>
            <a:off x="3517425" y="3733800"/>
            <a:ext cx="41313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Eraldi prinditavad ohtude ja rõõmude joonised. 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18646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3"/>
          <p:cNvSpPr txBox="1"/>
          <p:nvPr/>
        </p:nvSpPr>
        <p:spPr>
          <a:xfrm>
            <a:off x="3421375" y="464550"/>
            <a:ext cx="44415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Küsimuste esitamine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Kas meie aias on tolmeldajaid?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Hüpoteesi püstitamine 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Jah, meie aias on 10 erinevat tolmeldajat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Ei, meie aias on ei leidu tolmeldajaid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Planeerimine ja katse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Katse viime läbi iga teisipäev kell 14:00. Õpilased gruppides erinevates asukohtades.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Andmete kogumine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Vaatluse läbiviimine 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AutoNum type="arabicPeriod"/>
            </a:pPr>
            <a:r>
              <a:rPr b="1"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Tulemused ja järelduste tegemine</a:t>
            </a:r>
            <a:endParaRPr b="1"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Kokku leiti aias 29 liiki tolmeldajaid. Nende tolmeldajate pildid paneme üles infotahvlile. Võime järeldada, et meie aed on tolmeldajate sõbralik. 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468" name="Google Shape;468;p63"/>
          <p:cNvSpPr txBox="1"/>
          <p:nvPr>
            <p:ph type="title"/>
          </p:nvPr>
        </p:nvSpPr>
        <p:spPr>
          <a:xfrm>
            <a:off x="3580825" y="0"/>
            <a:ext cx="412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Uurimusliku õppe meetod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4"/>
          <p:cNvSpPr txBox="1"/>
          <p:nvPr>
            <p:ph type="ctrTitle"/>
          </p:nvPr>
        </p:nvSpPr>
        <p:spPr>
          <a:xfrm>
            <a:off x="4108649" y="2988825"/>
            <a:ext cx="5655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Head vaatlemist</a:t>
            </a:r>
            <a:r>
              <a:rPr lang="en" sz="3600"/>
              <a:t>!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87400" y="24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Sildid aeda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b="8437" l="35145" r="19056" t="13001"/>
          <a:stretch/>
        </p:blipFill>
        <p:spPr>
          <a:xfrm>
            <a:off x="4988067" y="223685"/>
            <a:ext cx="1884000" cy="175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5">
            <a:alphaModFix/>
          </a:blip>
          <a:srcRect b="7126" l="35669" r="19541" t="12885"/>
          <a:stretch/>
        </p:blipFill>
        <p:spPr>
          <a:xfrm>
            <a:off x="6660903" y="1350858"/>
            <a:ext cx="1809300" cy="175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6">
            <a:alphaModFix/>
          </a:blip>
          <a:srcRect b="7805" l="34407" r="17213" t="12955"/>
          <a:stretch/>
        </p:blipFill>
        <p:spPr>
          <a:xfrm>
            <a:off x="6039775" y="3071350"/>
            <a:ext cx="1973100" cy="183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7">
            <a:alphaModFix/>
          </a:blip>
          <a:srcRect b="5802" l="42810" r="21817" t="23174"/>
          <a:stretch/>
        </p:blipFill>
        <p:spPr>
          <a:xfrm>
            <a:off x="260225" y="1215050"/>
            <a:ext cx="3108900" cy="35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8">
            <a:alphaModFix/>
          </a:blip>
          <a:srcRect b="7146" l="35734" r="19236" t="12370"/>
          <a:stretch/>
        </p:blipFill>
        <p:spPr>
          <a:xfrm>
            <a:off x="4041475" y="3059350"/>
            <a:ext cx="1884000" cy="183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9">
            <a:alphaModFix/>
          </a:blip>
          <a:srcRect b="7571" l="35546" r="19594" t="12473"/>
          <a:stretch/>
        </p:blipFill>
        <p:spPr>
          <a:xfrm>
            <a:off x="3369114" y="1316660"/>
            <a:ext cx="1884000" cy="182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271875" y="741025"/>
            <a:ext cx="37161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Siltidele vaja tugiposte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Õuesõppelina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5632" l="36948" r="15882" t="10930"/>
          <a:stretch/>
        </p:blipFill>
        <p:spPr>
          <a:xfrm rot="10800000">
            <a:off x="2724025" y="630475"/>
            <a:ext cx="4362000" cy="43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Plakatid, diplom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b="17750" l="46121" r="30162" t="23179"/>
          <a:stretch/>
        </p:blipFill>
        <p:spPr>
          <a:xfrm>
            <a:off x="388575" y="1045600"/>
            <a:ext cx="2580825" cy="361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b="5846" l="44001" r="22867" t="12266"/>
          <a:stretch/>
        </p:blipFill>
        <p:spPr>
          <a:xfrm>
            <a:off x="3205675" y="1045600"/>
            <a:ext cx="2580825" cy="358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6">
            <a:alphaModFix/>
          </a:blip>
          <a:srcRect b="21539" l="35302" r="42038" t="23749"/>
          <a:stretch/>
        </p:blipFill>
        <p:spPr>
          <a:xfrm>
            <a:off x="6022775" y="1605075"/>
            <a:ext cx="1817524" cy="24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Tolmeldajate vaatlus </a:t>
            </a:r>
            <a:r>
              <a:rPr lang="en"/>
              <a:t>lasteaiale ja I kooliastmele (noorem vanuseaste)</a:t>
            </a: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470350" y="1301450"/>
            <a:ext cx="2835300" cy="29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Liigid: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1. kodumesilane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2. põldkimalane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3. talukimalane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4. päevapaabusilm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5. lapsuliblikas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6. sugukond sirelased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7. harilik kiitsaksikk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8. ühisherilased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9. triiplutikas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 b="5967" l="35675" r="35749" t="24640"/>
          <a:stretch/>
        </p:blipFill>
        <p:spPr>
          <a:xfrm>
            <a:off x="2625500" y="1089538"/>
            <a:ext cx="2744400" cy="37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b="7662" l="24188" r="52097" t="24883"/>
          <a:stretch/>
        </p:blipFill>
        <p:spPr>
          <a:xfrm>
            <a:off x="5369900" y="1089550"/>
            <a:ext cx="2343076" cy="374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