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y="5143500" cx="9144000"/>
  <p:notesSz cx="6858000" cy="9144000"/>
  <p:embeddedFontLst>
    <p:embeddedFont>
      <p:font typeface="Aleo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Aleo-italic.fntdata"/><Relationship Id="rId20" Type="http://schemas.openxmlformats.org/officeDocument/2006/relationships/slide" Target="slides/slide15.xml"/><Relationship Id="rId41" Type="http://schemas.openxmlformats.org/officeDocument/2006/relationships/font" Target="fonts/Aleo-bold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Aleo-bold.fntdata"/><Relationship Id="rId16" Type="http://schemas.openxmlformats.org/officeDocument/2006/relationships/slide" Target="slides/slide11.xml"/><Relationship Id="rId38" Type="http://schemas.openxmlformats.org/officeDocument/2006/relationships/font" Target="fonts/Aleo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510b7c63c8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510b7c63c8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526d06ff8d_1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526d06ff8d_1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510b7c63c8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510b7c63c8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510b7c63c8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510b7c63c8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510b7c63c8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510b7c63c8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510b7c63c8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510b7c63c8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10b7c63c8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10b7c63c8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510b7c63c8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510b7c63c8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510b7c63c8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510b7c63c8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510b7c63c8_0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510b7c63c8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5191f403a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5191f403a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510b7c63c8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510b7c63c8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510b7c63c8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510b7c63c8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510b7c63c8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510b7c63c8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510b7c63c8_0_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510b7c63c8_0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510b7c63c8_0_2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510b7c63c8_0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510b7c63c8_0_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510b7c63c8_0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510b7c63c8_0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510b7c63c8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510b7c63c8_0_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510b7c63c8_0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510b7c63c8_0_2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510b7c63c8_0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510b7c63c8_0_2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510b7c63c8_0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510b7c63c8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510b7c63c8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510b7c63c8_0_2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510b7c63c8_0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510b7c63c8_0_2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510b7c63c8_0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526d06ff8d_1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526d06ff8d_1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4e260c041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4e260c041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510b7c63c8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510b7c63c8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10b7c63c8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10b7c63c8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510b7c63c8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510b7c63c8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510b7c63c8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510b7c63c8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510b7c63c8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510b7c63c8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ealkirjaslaid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islaid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16137"/>
              </a:buClr>
              <a:buSzPts val="2800"/>
              <a:buFont typeface="Aleo"/>
              <a:buNone/>
              <a:defRPr b="1" sz="2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6137"/>
              </a:buClr>
              <a:buSzPts val="1800"/>
              <a:buFont typeface="Aleo"/>
              <a:buChar char="●"/>
              <a:defRPr b="1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6137"/>
              </a:buClr>
              <a:buSzPts val="1400"/>
              <a:buFont typeface="Aleo"/>
              <a:buChar char="○"/>
              <a:defRPr b="1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6137"/>
              </a:buClr>
              <a:buSzPts val="1400"/>
              <a:buFont typeface="Aleo"/>
              <a:buChar char="■"/>
              <a:defRPr b="1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6137"/>
              </a:buClr>
              <a:buSzPts val="1400"/>
              <a:buFont typeface="Aleo"/>
              <a:buChar char="●"/>
              <a:defRPr b="1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6137"/>
              </a:buClr>
              <a:buSzPts val="1400"/>
              <a:buFont typeface="Aleo"/>
              <a:buChar char="○"/>
              <a:defRPr b="1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6137"/>
              </a:buClr>
              <a:buSzPts val="1400"/>
              <a:buFont typeface="Aleo"/>
              <a:buChar char="■"/>
              <a:defRPr b="1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6137"/>
              </a:buClr>
              <a:buSzPts val="1400"/>
              <a:buFont typeface="Aleo"/>
              <a:buChar char="●"/>
              <a:defRPr b="1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6137"/>
              </a:buClr>
              <a:buSzPts val="1400"/>
              <a:buFont typeface="Aleo"/>
              <a:buChar char="○"/>
              <a:defRPr b="1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6137"/>
              </a:buClr>
              <a:buSzPts val="1400"/>
              <a:buFont typeface="Aleo"/>
              <a:buChar char="■"/>
              <a:defRPr b="1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med">
    <p:push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9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g"/><Relationship Id="rId4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jpg"/><Relationship Id="rId4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jpg"/><Relationship Id="rId4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jpg"/><Relationship Id="rId4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3.png"/><Relationship Id="rId10" Type="http://schemas.openxmlformats.org/officeDocument/2006/relationships/image" Target="../media/image10.png"/><Relationship Id="rId13" Type="http://schemas.openxmlformats.org/officeDocument/2006/relationships/image" Target="../media/image5.png"/><Relationship Id="rId1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3.jpg"/><Relationship Id="rId4" Type="http://schemas.openxmlformats.org/officeDocument/2006/relationships/image" Target="../media/image20.png"/><Relationship Id="rId9" Type="http://schemas.openxmlformats.org/officeDocument/2006/relationships/image" Target="../media/image27.png"/><Relationship Id="rId5" Type="http://schemas.openxmlformats.org/officeDocument/2006/relationships/image" Target="../media/image25.png"/><Relationship Id="rId6" Type="http://schemas.openxmlformats.org/officeDocument/2006/relationships/image" Target="../media/image16.png"/><Relationship Id="rId7" Type="http://schemas.openxmlformats.org/officeDocument/2006/relationships/image" Target="../media/image31.png"/><Relationship Id="rId8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jpg"/><Relationship Id="rId4" Type="http://schemas.openxmlformats.org/officeDocument/2006/relationships/image" Target="../media/image2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3.jpg"/><Relationship Id="rId4" Type="http://schemas.openxmlformats.org/officeDocument/2006/relationships/image" Target="../media/image33.png"/><Relationship Id="rId5" Type="http://schemas.openxmlformats.org/officeDocument/2006/relationships/image" Target="../media/image24.png"/><Relationship Id="rId6" Type="http://schemas.openxmlformats.org/officeDocument/2006/relationships/image" Target="../media/image3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3.jpg"/><Relationship Id="rId4" Type="http://schemas.openxmlformats.org/officeDocument/2006/relationships/image" Target="../media/image48.png"/><Relationship Id="rId5" Type="http://schemas.openxmlformats.org/officeDocument/2006/relationships/image" Target="../media/image39.png"/><Relationship Id="rId6" Type="http://schemas.openxmlformats.org/officeDocument/2006/relationships/image" Target="../media/image41.png"/><Relationship Id="rId7" Type="http://schemas.openxmlformats.org/officeDocument/2006/relationships/image" Target="../media/image3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3.jpg"/><Relationship Id="rId4" Type="http://schemas.openxmlformats.org/officeDocument/2006/relationships/image" Target="../media/image38.png"/><Relationship Id="rId5" Type="http://schemas.openxmlformats.org/officeDocument/2006/relationships/image" Target="../media/image36.png"/><Relationship Id="rId6" Type="http://schemas.openxmlformats.org/officeDocument/2006/relationships/image" Target="../media/image4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jpg"/><Relationship Id="rId4" Type="http://schemas.openxmlformats.org/officeDocument/2006/relationships/image" Target="../media/image4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Relationship Id="rId4" Type="http://schemas.openxmlformats.org/officeDocument/2006/relationships/image" Target="../media/image1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jpg"/><Relationship Id="rId4" Type="http://schemas.openxmlformats.org/officeDocument/2006/relationships/image" Target="../media/image52.png"/><Relationship Id="rId5" Type="http://schemas.openxmlformats.org/officeDocument/2006/relationships/image" Target="../media/image46.png"/><Relationship Id="rId6" Type="http://schemas.openxmlformats.org/officeDocument/2006/relationships/image" Target="../media/image3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3.jpg"/><Relationship Id="rId4" Type="http://schemas.openxmlformats.org/officeDocument/2006/relationships/image" Target="../media/image47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3.jpg"/><Relationship Id="rId4" Type="http://schemas.openxmlformats.org/officeDocument/2006/relationships/image" Target="../media/image49.png"/><Relationship Id="rId5" Type="http://schemas.openxmlformats.org/officeDocument/2006/relationships/image" Target="../media/image5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.jpg"/><Relationship Id="rId4" Type="http://schemas.openxmlformats.org/officeDocument/2006/relationships/image" Target="../media/image2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.jpg"/><Relationship Id="rId4" Type="http://schemas.openxmlformats.org/officeDocument/2006/relationships/image" Target="../media/image5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.jpg"/><Relationship Id="rId4" Type="http://schemas.openxmlformats.org/officeDocument/2006/relationships/image" Target="../media/image4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.jpg"/><Relationship Id="rId4" Type="http://schemas.openxmlformats.org/officeDocument/2006/relationships/image" Target="../media/image6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.jpg"/><Relationship Id="rId4" Type="http://schemas.openxmlformats.org/officeDocument/2006/relationships/image" Target="../media/image5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.jpg"/><Relationship Id="rId4" Type="http://schemas.openxmlformats.org/officeDocument/2006/relationships/image" Target="../media/image1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.jpg"/><Relationship Id="rId4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Relationship Id="rId4" Type="http://schemas.openxmlformats.org/officeDocument/2006/relationships/image" Target="../media/image4.png"/><Relationship Id="rId9" Type="http://schemas.openxmlformats.org/officeDocument/2006/relationships/image" Target="../media/image16.png"/><Relationship Id="rId5" Type="http://schemas.openxmlformats.org/officeDocument/2006/relationships/image" Target="../media/image10.png"/><Relationship Id="rId6" Type="http://schemas.openxmlformats.org/officeDocument/2006/relationships/image" Target="../media/image5.png"/><Relationship Id="rId7" Type="http://schemas.openxmlformats.org/officeDocument/2006/relationships/image" Target="../media/image25.png"/><Relationship Id="rId8" Type="http://schemas.openxmlformats.org/officeDocument/2006/relationships/image" Target="../media/image1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.jpg"/><Relationship Id="rId4" Type="http://schemas.openxmlformats.org/officeDocument/2006/relationships/image" Target="../media/image6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.jpg"/><Relationship Id="rId4" Type="http://schemas.openxmlformats.org/officeDocument/2006/relationships/image" Target="../media/image4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3.jpg"/><Relationship Id="rId4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3.jpg"/><Relationship Id="rId4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3.jpg"/><Relationship Id="rId4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3.jp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Relationship Id="rId4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Relationship Id="rId4" Type="http://schemas.openxmlformats.org/officeDocument/2006/relationships/image" Target="../media/image10.png"/><Relationship Id="rId5" Type="http://schemas.openxmlformats.org/officeDocument/2006/relationships/image" Target="../media/image5.png"/><Relationship Id="rId6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KUIDAS PUTUKAD TOITUVAD? </a:t>
            </a:r>
            <a:endParaRPr/>
          </a:p>
        </p:txBody>
      </p:sp>
      <p:sp>
        <p:nvSpPr>
          <p:cNvPr id="125" name="Google Shape;125;p22"/>
          <p:cNvSpPr txBox="1"/>
          <p:nvPr>
            <p:ph idx="1" type="body"/>
          </p:nvPr>
        </p:nvSpPr>
        <p:spPr>
          <a:xfrm>
            <a:off x="311700" y="1152475"/>
            <a:ext cx="4695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SUISTEGA</a:t>
            </a:r>
            <a:endParaRPr b="0"/>
          </a:p>
          <a:p>
            <a:pPr indent="-334327" lvl="0" marL="457200" rtl="0" algn="l">
              <a:spcBef>
                <a:spcPts val="1200"/>
              </a:spcBef>
              <a:spcAft>
                <a:spcPts val="0"/>
              </a:spcAft>
              <a:buSzPct val="100000"/>
              <a:buAutoNum type="arabicParenR"/>
            </a:pPr>
            <a:r>
              <a:rPr lang="en"/>
              <a:t>HAUKAMISSUISED </a:t>
            </a:r>
            <a:r>
              <a:rPr b="0" lang="en"/>
              <a:t>-</a:t>
            </a:r>
            <a:r>
              <a:rPr b="0" lang="en"/>
              <a:t> SÖÖVAD TAHKET TOITU</a:t>
            </a:r>
            <a:endParaRPr b="0"/>
          </a:p>
          <a:p>
            <a:pPr indent="-334327" lvl="0" marL="457200" rtl="0" algn="l">
              <a:spcBef>
                <a:spcPts val="1000"/>
              </a:spcBef>
              <a:spcAft>
                <a:spcPts val="0"/>
              </a:spcAft>
              <a:buSzPct val="100000"/>
              <a:buAutoNum type="arabicParenR"/>
            </a:pPr>
            <a:r>
              <a:rPr lang="en"/>
              <a:t>LIBAMISSUISED </a:t>
            </a:r>
            <a:r>
              <a:rPr b="0" lang="en"/>
              <a:t>-</a:t>
            </a:r>
            <a:r>
              <a:rPr b="0" lang="en"/>
              <a:t> VEDEL NEKTAR + TAHKE TOIT </a:t>
            </a:r>
            <a:endParaRPr b="0"/>
          </a:p>
          <a:p>
            <a:pPr indent="-334327" lvl="0" marL="457200" rtl="0" algn="l">
              <a:spcBef>
                <a:spcPts val="1000"/>
              </a:spcBef>
              <a:spcAft>
                <a:spcPts val="0"/>
              </a:spcAft>
              <a:buSzPct val="100000"/>
              <a:buAutoNum type="arabicParenR"/>
            </a:pPr>
            <a:r>
              <a:rPr lang="en"/>
              <a:t>PISTMISSUISED </a:t>
            </a:r>
            <a:r>
              <a:rPr b="0" lang="en"/>
              <a:t>-</a:t>
            </a:r>
            <a:r>
              <a:rPr b="0" lang="en"/>
              <a:t> VERE VÕI TAIMSETE MAHLADE IMEMINE </a:t>
            </a:r>
            <a:endParaRPr b="0"/>
          </a:p>
          <a:p>
            <a:pPr indent="-334327" lvl="0" marL="457200" rtl="0" algn="l">
              <a:spcBef>
                <a:spcPts val="1000"/>
              </a:spcBef>
              <a:spcAft>
                <a:spcPts val="0"/>
              </a:spcAft>
              <a:buSzPct val="100000"/>
              <a:buAutoNum type="arabicParenR"/>
            </a:pPr>
            <a:r>
              <a:rPr lang="en"/>
              <a:t>IMEMISSUISED </a:t>
            </a:r>
            <a:r>
              <a:rPr b="0" lang="en"/>
              <a:t>-</a:t>
            </a:r>
            <a:r>
              <a:rPr b="0" lang="en"/>
              <a:t> VEDELA TOIDU   JAOKS NÄITEKS NEKTAR </a:t>
            </a:r>
            <a:endParaRPr b="0"/>
          </a:p>
          <a:p>
            <a:pPr indent="0" lvl="0" marL="0" rtl="0" algn="l">
              <a:spcBef>
                <a:spcPts val="1000"/>
              </a:spcBef>
              <a:spcAft>
                <a:spcPts val="1200"/>
              </a:spcAft>
              <a:buNone/>
            </a:pPr>
            <a:r>
              <a:t/>
            </a:r>
            <a:endParaRPr b="0"/>
          </a:p>
        </p:txBody>
      </p:sp>
      <p:pic>
        <p:nvPicPr>
          <p:cNvPr id="126" name="Google Shape;126;p22"/>
          <p:cNvPicPr preferRelativeResize="0"/>
          <p:nvPr/>
        </p:nvPicPr>
        <p:blipFill rotWithShape="1">
          <a:blip r:embed="rId4">
            <a:alphaModFix/>
          </a:blip>
          <a:srcRect b="0" l="17763" r="0" t="0"/>
          <a:stretch/>
        </p:blipFill>
        <p:spPr>
          <a:xfrm>
            <a:off x="5382975" y="1328125"/>
            <a:ext cx="2111025" cy="2835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7" name="Google Shape;127;p22"/>
          <p:cNvCxnSpPr/>
          <p:nvPr/>
        </p:nvCxnSpPr>
        <p:spPr>
          <a:xfrm flipH="1" rot="10800000">
            <a:off x="3397475" y="2736625"/>
            <a:ext cx="2454900" cy="12612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rgbClr val="416137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709173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4"/>
          <p:cNvSpPr txBox="1"/>
          <p:nvPr>
            <p:ph type="title"/>
          </p:nvPr>
        </p:nvSpPr>
        <p:spPr>
          <a:xfrm>
            <a:off x="-109762" y="393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TOLMELDAMINE</a:t>
            </a:r>
            <a:endParaRPr/>
          </a:p>
        </p:txBody>
      </p:sp>
      <p:pic>
        <p:nvPicPr>
          <p:cNvPr id="138" name="Google Shape;138;p24"/>
          <p:cNvPicPr preferRelativeResize="0"/>
          <p:nvPr/>
        </p:nvPicPr>
        <p:blipFill rotWithShape="1">
          <a:blip r:embed="rId4">
            <a:alphaModFix/>
          </a:blip>
          <a:srcRect b="12898" l="19332" r="19061" t="15560"/>
          <a:stretch/>
        </p:blipFill>
        <p:spPr>
          <a:xfrm>
            <a:off x="1649875" y="1878075"/>
            <a:ext cx="5001326" cy="326542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4"/>
          <p:cNvSpPr txBox="1"/>
          <p:nvPr>
            <p:ph idx="1" type="body"/>
          </p:nvPr>
        </p:nvSpPr>
        <p:spPr>
          <a:xfrm>
            <a:off x="311700" y="1152475"/>
            <a:ext cx="7294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TAIMEDE PALJUNEMISEKS ON VAJA, ET ÕIETOLM SATUKS TOLMUKATELT EMAKALE</a:t>
            </a:r>
            <a:endParaRPr b="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5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PUTUKTOLMLEMINE</a:t>
            </a:r>
            <a:endParaRPr/>
          </a:p>
        </p:txBody>
      </p:sp>
      <p:pic>
        <p:nvPicPr>
          <p:cNvPr id="145" name="Google Shape;145;p25"/>
          <p:cNvPicPr preferRelativeResize="0"/>
          <p:nvPr/>
        </p:nvPicPr>
        <p:blipFill rotWithShape="1">
          <a:blip r:embed="rId4">
            <a:alphaModFix/>
          </a:blip>
          <a:srcRect b="8953" l="19332" r="18763" t="14581"/>
          <a:stretch/>
        </p:blipFill>
        <p:spPr>
          <a:xfrm>
            <a:off x="1298875" y="802750"/>
            <a:ext cx="6250075" cy="4340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6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Tolmeldajad - kes nad on? </a:t>
            </a:r>
            <a:endParaRPr/>
          </a:p>
        </p:txBody>
      </p:sp>
      <p:sp>
        <p:nvSpPr>
          <p:cNvPr id="151" name="Google Shape;151;p26"/>
          <p:cNvSpPr txBox="1"/>
          <p:nvPr>
            <p:ph idx="1" type="body"/>
          </p:nvPr>
        </p:nvSpPr>
        <p:spPr>
          <a:xfrm>
            <a:off x="366450" y="847675"/>
            <a:ext cx="7458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0" lang="en"/>
              <a:t>KÕIK PUTUKAD, KES KÜLASTAVAD ÕISI VÕIVAD KÄITUDA TOLMELDAJATENA</a:t>
            </a:r>
            <a:endParaRPr b="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0" lang="en"/>
              <a:t>TOLMELDAJAID PUTUKAID ON VÄGA LIHTNE MAASTIKUS ÜLES LEIDA – NAD KÜLASTAVAD ÕISI</a:t>
            </a:r>
            <a:endParaRPr b="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0" lang="en"/>
              <a:t>MIDA NAD PEALE ÕITE KÜLASTAMISE TEEVAD, SEDA ME NII HÄSTI EI TEAGI</a:t>
            </a:r>
            <a:endParaRPr b="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2" name="Google Shape;15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6600" y="3105138"/>
            <a:ext cx="2194833" cy="2926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6"/>
          <p:cNvPicPr preferRelativeResize="0"/>
          <p:nvPr/>
        </p:nvPicPr>
        <p:blipFill rotWithShape="1">
          <a:blip r:embed="rId5">
            <a:alphaModFix/>
          </a:blip>
          <a:srcRect b="53909" l="0" r="41599" t="15500"/>
          <a:stretch/>
        </p:blipFill>
        <p:spPr>
          <a:xfrm>
            <a:off x="1803925" y="2894050"/>
            <a:ext cx="819959" cy="572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6"/>
          <p:cNvPicPr preferRelativeResize="0"/>
          <p:nvPr/>
        </p:nvPicPr>
        <p:blipFill rotWithShape="1">
          <a:blip r:embed="rId6">
            <a:alphaModFix/>
          </a:blip>
          <a:srcRect b="16120" l="14259" r="28219" t="23321"/>
          <a:stretch/>
        </p:blipFill>
        <p:spPr>
          <a:xfrm rot="-4306270">
            <a:off x="2852311" y="4315504"/>
            <a:ext cx="640448" cy="505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 rot="-389206">
            <a:off x="-1607916" y="2420457"/>
            <a:ext cx="3239330" cy="3990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621774" y="2474900"/>
            <a:ext cx="2932600" cy="391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56550" y="3737750"/>
            <a:ext cx="1720374" cy="2293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6"/>
          <p:cNvPicPr preferRelativeResize="0"/>
          <p:nvPr/>
        </p:nvPicPr>
        <p:blipFill rotWithShape="1">
          <a:blip r:embed="rId10">
            <a:alphaModFix/>
          </a:blip>
          <a:srcRect b="12143" l="18407" r="16156" t="33573"/>
          <a:stretch/>
        </p:blipFill>
        <p:spPr>
          <a:xfrm rot="2251621">
            <a:off x="1015351" y="4217362"/>
            <a:ext cx="683498" cy="425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4250888">
            <a:off x="23018" y="2963125"/>
            <a:ext cx="1259317" cy="944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1182260">
            <a:off x="6770538" y="-1"/>
            <a:ext cx="385762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6"/>
          <p:cNvPicPr preferRelativeResize="0"/>
          <p:nvPr/>
        </p:nvPicPr>
        <p:blipFill rotWithShape="1">
          <a:blip r:embed="rId13">
            <a:alphaModFix/>
          </a:blip>
          <a:srcRect b="39792" l="15183" r="18944" t="7221"/>
          <a:stretch/>
        </p:blipFill>
        <p:spPr>
          <a:xfrm>
            <a:off x="7825275" y="779077"/>
            <a:ext cx="819951" cy="879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7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TOLMELDAJAD JA TOLMELDATAVAD</a:t>
            </a:r>
            <a:endParaRPr/>
          </a:p>
        </p:txBody>
      </p:sp>
      <p:sp>
        <p:nvSpPr>
          <p:cNvPr id="167" name="Google Shape;167;p27"/>
          <p:cNvSpPr txBox="1"/>
          <p:nvPr>
            <p:ph idx="1" type="body"/>
          </p:nvPr>
        </p:nvSpPr>
        <p:spPr>
          <a:xfrm>
            <a:off x="311700" y="1246325"/>
            <a:ext cx="8382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0" lang="en"/>
              <a:t>TOLMELDAJAD KASUTAVAD ÕISI:</a:t>
            </a:r>
            <a:endParaRPr b="0" baseline="30000"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0" lang="en"/>
              <a:t>TOITUMISEKS</a:t>
            </a:r>
            <a:endParaRPr b="0"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0" lang="en"/>
              <a:t>ÕIETOLMU KOGUMISEKS</a:t>
            </a:r>
            <a:endParaRPr b="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b="0" lang="en"/>
              <a:t>ÕIED ON SELLISED NAGU NAD ON, KUNA TAIMEL ON VAJA TOLMELDAJA ÕIELE MEELITADA  </a:t>
            </a:r>
            <a:endParaRPr b="0" baseline="30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0" lang="en" sz="1600"/>
              <a:t>&gt; TÄNU TOLMELDAJATE TEGEVUSELE TOIMUB PUTUKTOLMLEMINE EHK ENTOMOFIILIA!</a:t>
            </a:r>
            <a:endParaRPr b="0" sz="1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0" i="1" lang="en" sz="1600"/>
              <a:t>&gt; NÄITEKS KURK, KÕRVITS, PUNE, PÕLDUBA, MURULAUK, SIBUL, KARTUL, KAALIKAS, REDIS, TILL, AEDMAASIKAS, VAARIKAS, MAGUS KIRSIPUU, AED</a:t>
            </a:r>
            <a:r>
              <a:rPr b="0" i="1" lang="en" sz="1600"/>
              <a:t>-</a:t>
            </a:r>
            <a:r>
              <a:rPr b="0" i="1" lang="en" sz="1600"/>
              <a:t>ÕUNAPUU JNE</a:t>
            </a:r>
            <a:endParaRPr b="0" i="1" sz="1600"/>
          </a:p>
        </p:txBody>
      </p:sp>
      <p:pic>
        <p:nvPicPr>
          <p:cNvPr id="168" name="Google Shape;16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3575" y="-871174"/>
            <a:ext cx="2464600" cy="3286124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7"/>
          <p:cNvSpPr txBox="1"/>
          <p:nvPr/>
        </p:nvSpPr>
        <p:spPr>
          <a:xfrm>
            <a:off x="7072200" y="1534175"/>
            <a:ext cx="162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AEDMAASIKAS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8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PUTUKTOLMLEVAD TAIMED </a:t>
            </a:r>
            <a:endParaRPr/>
          </a:p>
        </p:txBody>
      </p:sp>
      <p:sp>
        <p:nvSpPr>
          <p:cNvPr id="175" name="Google Shape;175;p28"/>
          <p:cNvSpPr txBox="1"/>
          <p:nvPr>
            <p:ph idx="1" type="body"/>
          </p:nvPr>
        </p:nvSpPr>
        <p:spPr>
          <a:xfrm>
            <a:off x="197275" y="1122225"/>
            <a:ext cx="2419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SILMATORKAVAD</a:t>
            </a:r>
            <a:endParaRPr b="1"/>
          </a:p>
        </p:txBody>
      </p:sp>
      <p:sp>
        <p:nvSpPr>
          <p:cNvPr id="176" name="Google Shape;176;p28"/>
          <p:cNvSpPr txBox="1"/>
          <p:nvPr>
            <p:ph idx="1" type="body"/>
          </p:nvPr>
        </p:nvSpPr>
        <p:spPr>
          <a:xfrm>
            <a:off x="2964863" y="1095825"/>
            <a:ext cx="2322600" cy="6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LÕHNAVAD</a:t>
            </a:r>
            <a:endParaRPr b="1"/>
          </a:p>
        </p:txBody>
      </p:sp>
      <p:sp>
        <p:nvSpPr>
          <p:cNvPr id="177" name="Google Shape;177;p28"/>
          <p:cNvSpPr txBox="1"/>
          <p:nvPr>
            <p:ph idx="1" type="body"/>
          </p:nvPr>
        </p:nvSpPr>
        <p:spPr>
          <a:xfrm>
            <a:off x="5190125" y="1122225"/>
            <a:ext cx="288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MAGUSA NEKTARIGA</a:t>
            </a:r>
            <a:endParaRPr b="1"/>
          </a:p>
        </p:txBody>
      </p:sp>
      <p:pic>
        <p:nvPicPr>
          <p:cNvPr id="178" name="Google Shape;17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263" y="1618448"/>
            <a:ext cx="2124476" cy="2832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19325" y="1523888"/>
            <a:ext cx="2124476" cy="283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64862" y="1354291"/>
            <a:ext cx="2322601" cy="309674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8"/>
          <p:cNvSpPr txBox="1"/>
          <p:nvPr>
            <p:ph idx="1" type="body"/>
          </p:nvPr>
        </p:nvSpPr>
        <p:spPr>
          <a:xfrm>
            <a:off x="5036400" y="4279325"/>
            <a:ext cx="288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0" i="1" lang="en" sz="1400"/>
              <a:t>VALGE MESIKAS</a:t>
            </a:r>
            <a:endParaRPr b="0" i="1" sz="1400"/>
          </a:p>
        </p:txBody>
      </p:sp>
      <p:sp>
        <p:nvSpPr>
          <p:cNvPr id="182" name="Google Shape;182;p28"/>
          <p:cNvSpPr txBox="1"/>
          <p:nvPr>
            <p:ph idx="1" type="body"/>
          </p:nvPr>
        </p:nvSpPr>
        <p:spPr>
          <a:xfrm>
            <a:off x="2544150" y="4298625"/>
            <a:ext cx="288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0" i="1" lang="en" sz="1400"/>
              <a:t>AED-LEEKLILL EHK FLOKS</a:t>
            </a:r>
            <a:endParaRPr b="0" i="1" sz="1400"/>
          </a:p>
        </p:txBody>
      </p:sp>
      <p:sp>
        <p:nvSpPr>
          <p:cNvPr id="183" name="Google Shape;183;p28"/>
          <p:cNvSpPr txBox="1"/>
          <p:nvPr>
            <p:ph idx="1" type="body"/>
          </p:nvPr>
        </p:nvSpPr>
        <p:spPr>
          <a:xfrm>
            <a:off x="-150612" y="4298625"/>
            <a:ext cx="288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0" i="1" lang="en" sz="1400"/>
              <a:t>HARILIK VÕILILL</a:t>
            </a:r>
            <a:endParaRPr b="0" i="1" sz="14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9"/>
          <p:cNvSpPr txBox="1"/>
          <p:nvPr>
            <p:ph idx="1" type="body"/>
          </p:nvPr>
        </p:nvSpPr>
        <p:spPr>
          <a:xfrm>
            <a:off x="4279500" y="473000"/>
            <a:ext cx="3105300" cy="93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ROHKELT NEKTARIT: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(LIBLIK</a:t>
            </a:r>
            <a:r>
              <a:rPr b="0" lang="en"/>
              <a:t>-</a:t>
            </a:r>
            <a:r>
              <a:rPr b="0" lang="en"/>
              <a:t> JA HUULÕIELISED)  </a:t>
            </a:r>
            <a:endParaRPr b="0"/>
          </a:p>
        </p:txBody>
      </p:sp>
      <p:sp>
        <p:nvSpPr>
          <p:cNvPr id="189" name="Google Shape;189;p29"/>
          <p:cNvSpPr txBox="1"/>
          <p:nvPr/>
        </p:nvSpPr>
        <p:spPr>
          <a:xfrm>
            <a:off x="718850" y="473000"/>
            <a:ext cx="3209700" cy="13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ROHKELT ÕIETOLMU</a:t>
            </a: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(KORVÕIELISED) 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  <p:pic>
        <p:nvPicPr>
          <p:cNvPr id="190" name="Google Shape;190;p29"/>
          <p:cNvPicPr preferRelativeResize="0"/>
          <p:nvPr/>
        </p:nvPicPr>
        <p:blipFill rotWithShape="1">
          <a:blip r:embed="rId4">
            <a:alphaModFix/>
          </a:blip>
          <a:srcRect b="0" l="23272" r="13158" t="0"/>
          <a:stretch/>
        </p:blipFill>
        <p:spPr>
          <a:xfrm>
            <a:off x="540975" y="1041125"/>
            <a:ext cx="1864424" cy="2862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89475" y="846117"/>
            <a:ext cx="2708248" cy="3610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10325" y="1187492"/>
            <a:ext cx="2708248" cy="3610982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9"/>
          <p:cNvSpPr txBox="1"/>
          <p:nvPr/>
        </p:nvSpPr>
        <p:spPr>
          <a:xfrm>
            <a:off x="2101700" y="4591550"/>
            <a:ext cx="1734900" cy="2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PAISELEHT</a:t>
            </a:r>
            <a:endParaRPr i="1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  <p:sp>
        <p:nvSpPr>
          <p:cNvPr id="194" name="Google Shape;194;p29"/>
          <p:cNvSpPr txBox="1"/>
          <p:nvPr/>
        </p:nvSpPr>
        <p:spPr>
          <a:xfrm>
            <a:off x="4279500" y="4591550"/>
            <a:ext cx="2109000" cy="2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HARILIK HERNES</a:t>
            </a:r>
            <a:endParaRPr i="1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  <p:sp>
        <p:nvSpPr>
          <p:cNvPr id="195" name="Google Shape;195;p29"/>
          <p:cNvSpPr txBox="1"/>
          <p:nvPr/>
        </p:nvSpPr>
        <p:spPr>
          <a:xfrm>
            <a:off x="219275" y="3903525"/>
            <a:ext cx="1734900" cy="2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PÄEVALILL</a:t>
            </a:r>
            <a:endParaRPr i="1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  <p:sp>
        <p:nvSpPr>
          <p:cNvPr id="196" name="Google Shape;196;p29"/>
          <p:cNvSpPr txBox="1"/>
          <p:nvPr/>
        </p:nvSpPr>
        <p:spPr>
          <a:xfrm>
            <a:off x="6043425" y="4131900"/>
            <a:ext cx="2249400" cy="2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VALGE IMINÕGES</a:t>
            </a:r>
            <a:endParaRPr i="1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  <p:pic>
        <p:nvPicPr>
          <p:cNvPr id="197" name="Google Shape;197;p29"/>
          <p:cNvPicPr preferRelativeResize="0"/>
          <p:nvPr/>
        </p:nvPicPr>
        <p:blipFill rotWithShape="1">
          <a:blip r:embed="rId7">
            <a:alphaModFix/>
          </a:blip>
          <a:srcRect b="29706" l="0" r="53628" t="17983"/>
          <a:stretch/>
        </p:blipFill>
        <p:spPr>
          <a:xfrm>
            <a:off x="2101700" y="2412766"/>
            <a:ext cx="1308626" cy="1968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0"/>
          <p:cNvSpPr txBox="1"/>
          <p:nvPr>
            <p:ph idx="1" type="body"/>
          </p:nvPr>
        </p:nvSpPr>
        <p:spPr>
          <a:xfrm>
            <a:off x="4218850" y="1230800"/>
            <a:ext cx="3794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MITMEKESISUS LOEB!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b="0" lang="en"/>
              <a:t>TOLMELDAJATE JAOKS ON OLULINE, ET AIAS OLEKS PALJU ERINEVA KUJUGA ÕISI.</a:t>
            </a:r>
            <a:endParaRPr b="0"/>
          </a:p>
        </p:txBody>
      </p:sp>
      <p:pic>
        <p:nvPicPr>
          <p:cNvPr id="203" name="Google Shape;20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600" y="340650"/>
            <a:ext cx="4198624" cy="462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052502">
            <a:off x="7661332" y="427180"/>
            <a:ext cx="3216912" cy="4289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0"/>
          <p:cNvPicPr preferRelativeResize="0"/>
          <p:nvPr/>
        </p:nvPicPr>
        <p:blipFill rotWithShape="1">
          <a:blip r:embed="rId6">
            <a:alphaModFix/>
          </a:blip>
          <a:srcRect b="46095" l="43346" r="7458" t="19230"/>
          <a:stretch/>
        </p:blipFill>
        <p:spPr>
          <a:xfrm rot="3060030">
            <a:off x="7591866" y="190447"/>
            <a:ext cx="1165393" cy="1095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1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KUS PUTUKAD ELAVAD?</a:t>
            </a:r>
            <a:endParaRPr/>
          </a:p>
        </p:txBody>
      </p:sp>
      <p:sp>
        <p:nvSpPr>
          <p:cNvPr id="211" name="Google Shape;211;p31"/>
          <p:cNvSpPr txBox="1"/>
          <p:nvPr>
            <p:ph idx="1" type="body"/>
          </p:nvPr>
        </p:nvSpPr>
        <p:spPr>
          <a:xfrm>
            <a:off x="2334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ERINEVAD VAJADUSED ELUPAIGAKS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ELUPAIGAD TEKIVAD ISE, KUI LASTA SEL JUHTUDA.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31"/>
          <p:cNvSpPr txBox="1"/>
          <p:nvPr/>
        </p:nvSpPr>
        <p:spPr>
          <a:xfrm>
            <a:off x="311700" y="2533375"/>
            <a:ext cx="3862200" cy="20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HEA ELUPAIK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16137"/>
              </a:buClr>
              <a:buSzPts val="1800"/>
              <a:buFont typeface="Aleo"/>
              <a:buChar char="●"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MÕÕDUKALT HOOLDATUD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16137"/>
              </a:buClr>
              <a:buSzPts val="1800"/>
              <a:buFont typeface="Aleo"/>
              <a:buChar char="●"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MITMEKESISED TAIMED, VARJUMISKOHAD JMS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416137"/>
              </a:buClr>
              <a:buSzPts val="1800"/>
              <a:buFont typeface="Aleo"/>
              <a:buChar char="●"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METSISTUNUD PARGID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  <p:sp>
        <p:nvSpPr>
          <p:cNvPr id="213" name="Google Shape;213;p31"/>
          <p:cNvSpPr txBox="1"/>
          <p:nvPr/>
        </p:nvSpPr>
        <p:spPr>
          <a:xfrm>
            <a:off x="4297650" y="2571750"/>
            <a:ext cx="3318300" cy="20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HALB ELUPAIK</a:t>
            </a:r>
            <a:endParaRPr b="1"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16137"/>
              </a:buClr>
              <a:buSzPts val="1800"/>
              <a:buFont typeface="Aleo"/>
              <a:buChar char="●"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TIHE HOONESTUS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16137"/>
              </a:buClr>
              <a:buSzPts val="1800"/>
              <a:buFont typeface="Aleo"/>
              <a:buChar char="●"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KÕVAKATTEGA TEED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416137"/>
              </a:buClr>
              <a:buSzPts val="1800"/>
              <a:buFont typeface="Aleo"/>
              <a:buChar char="●"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LIIGA TIHTI HOOLDATUD AIAD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  <p:pic>
        <p:nvPicPr>
          <p:cNvPr id="214" name="Google Shape;214;p31"/>
          <p:cNvPicPr preferRelativeResize="0"/>
          <p:nvPr/>
        </p:nvPicPr>
        <p:blipFill rotWithShape="1">
          <a:blip r:embed="rId4">
            <a:alphaModFix/>
          </a:blip>
          <a:srcRect b="8181" l="0" r="15725" t="0"/>
          <a:stretch/>
        </p:blipFill>
        <p:spPr>
          <a:xfrm flipH="1">
            <a:off x="6061225" y="-1055100"/>
            <a:ext cx="3659110" cy="341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/>
          <p:nvPr>
            <p:ph type="title"/>
          </p:nvPr>
        </p:nvSpPr>
        <p:spPr>
          <a:xfrm>
            <a:off x="311700" y="366750"/>
            <a:ext cx="8520600" cy="255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4"/>
          <p:cNvSpPr txBox="1"/>
          <p:nvPr/>
        </p:nvSpPr>
        <p:spPr>
          <a:xfrm>
            <a:off x="663600" y="499500"/>
            <a:ext cx="6834000" cy="4475400"/>
          </a:xfrm>
          <a:prstGeom prst="rect">
            <a:avLst/>
          </a:prstGeom>
          <a:noFill/>
          <a:ln cap="flat" cmpd="sng" w="19050">
            <a:solidFill>
              <a:srgbClr val="41613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Ekspert: Villu Soon, Tartu Ülikool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Metoodikad: Pille-Riin Pärnsalu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Kunstnik: Ülle Kaasik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Kujundaja: Annika Pakk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Kampaania sisu: Maris Mägi, Eeva Kirsipuu-Vadi, Gedy Matisen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Materjal on valminud Euroopa Majanduspiirkonna ja Norra finantsmehhanismide kahepoolsete suhete fondi toetusel projekti “Kliimateadlikkuse ja jätkusuutliku hariduse täiustamine rohekoolide koostööna Eestis ja Norras” raames.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Materjali autoriõigused on kaitstud Creative Commons CC BY-NC-SA litsentsiga.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Materjali võib vabalt kasutada ja muuta, kui viidatakse Rohelise kooli programmi “Tunne tolmeldajat” kampaaniale ja ei kasutata seda tulu teenimiseks.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  <p:pic>
        <p:nvPicPr>
          <p:cNvPr id="60" name="Google Shape;60;p14"/>
          <p:cNvPicPr preferRelativeResize="0"/>
          <p:nvPr/>
        </p:nvPicPr>
        <p:blipFill rotWithShape="1">
          <a:blip r:embed="rId4">
            <a:alphaModFix/>
          </a:blip>
          <a:srcRect b="16120" l="14259" r="28219" t="23321"/>
          <a:stretch/>
        </p:blipFill>
        <p:spPr>
          <a:xfrm rot="-1525731">
            <a:off x="6718974" y="499499"/>
            <a:ext cx="1596073" cy="1260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2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MIDA TOLMELDAJAD VEEL VAJAVAD?</a:t>
            </a:r>
            <a:endParaRPr/>
          </a:p>
        </p:txBody>
      </p:sp>
      <p:sp>
        <p:nvSpPr>
          <p:cNvPr id="220" name="Google Shape;220;p32"/>
          <p:cNvSpPr txBox="1"/>
          <p:nvPr>
            <p:ph idx="1" type="body"/>
          </p:nvPr>
        </p:nvSpPr>
        <p:spPr>
          <a:xfrm>
            <a:off x="311700" y="10000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b="0" lang="en"/>
              <a:t>VASTSETELE SOODSAID ARENGUTINGIMUSI</a:t>
            </a:r>
            <a:endParaRPr b="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b="0" lang="en"/>
              <a:t>TALVITUMISPAIKU</a:t>
            </a:r>
            <a:endParaRPr b="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b="0" lang="en"/>
              <a:t>PESAPAIKU</a:t>
            </a:r>
            <a:endParaRPr b="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b="0" lang="en"/>
              <a:t>MATERJALI PESA EHITUSEKS</a:t>
            </a:r>
            <a:endParaRPr b="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b="0" lang="en"/>
              <a:t>SOBIVAT MIKROKLIIMAT</a:t>
            </a:r>
            <a:endParaRPr b="0"/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b="0" lang="en"/>
              <a:t>VARJEKOHTI</a:t>
            </a:r>
            <a:endParaRPr/>
          </a:p>
        </p:txBody>
      </p:sp>
      <p:pic>
        <p:nvPicPr>
          <p:cNvPr id="221" name="Google Shape;22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9400" y="1773233"/>
            <a:ext cx="3142913" cy="377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37125" y="2226891"/>
            <a:ext cx="2768294" cy="3444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2"/>
          <p:cNvPicPr preferRelativeResize="0"/>
          <p:nvPr/>
        </p:nvPicPr>
        <p:blipFill rotWithShape="1">
          <a:blip r:embed="rId6">
            <a:alphaModFix/>
          </a:blip>
          <a:srcRect b="54466" l="0" r="42005" t="0"/>
          <a:stretch/>
        </p:blipFill>
        <p:spPr>
          <a:xfrm rot="1290106">
            <a:off x="6773034" y="1405965"/>
            <a:ext cx="1705994" cy="17017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3"/>
          <p:cNvSpPr txBox="1"/>
          <p:nvPr>
            <p:ph type="title"/>
          </p:nvPr>
        </p:nvSpPr>
        <p:spPr>
          <a:xfrm>
            <a:off x="311700" y="405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 VÕIB OHUSTADA TOLMELDAJAT? </a:t>
            </a:r>
            <a:endParaRPr/>
          </a:p>
        </p:txBody>
      </p:sp>
      <p:sp>
        <p:nvSpPr>
          <p:cNvPr id="229" name="Google Shape;229;p33"/>
          <p:cNvSpPr txBox="1"/>
          <p:nvPr>
            <p:ph idx="1" type="body"/>
          </p:nvPr>
        </p:nvSpPr>
        <p:spPr>
          <a:xfrm>
            <a:off x="1659625" y="1283650"/>
            <a:ext cx="2283600" cy="7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KLIIMAMUUTUSED</a:t>
            </a:r>
            <a:endParaRPr b="1"/>
          </a:p>
        </p:txBody>
      </p:sp>
      <p:pic>
        <p:nvPicPr>
          <p:cNvPr id="230" name="Google Shape;23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5675" y="775251"/>
            <a:ext cx="3133951" cy="4178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8850" y="1054450"/>
            <a:ext cx="2775250" cy="2081426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3"/>
          <p:cNvSpPr txBox="1"/>
          <p:nvPr>
            <p:ph idx="2" type="body"/>
          </p:nvPr>
        </p:nvSpPr>
        <p:spPr>
          <a:xfrm>
            <a:off x="2813050" y="3211750"/>
            <a:ext cx="1050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MÜRGID</a:t>
            </a:r>
            <a:endParaRPr b="1"/>
          </a:p>
        </p:txBody>
      </p:sp>
      <p:pic>
        <p:nvPicPr>
          <p:cNvPr id="233" name="Google Shape;233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9200" y="2978237"/>
            <a:ext cx="2660250" cy="1995176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3"/>
          <p:cNvSpPr txBox="1"/>
          <p:nvPr/>
        </p:nvSpPr>
        <p:spPr>
          <a:xfrm>
            <a:off x="5458725" y="3064175"/>
            <a:ext cx="2346300" cy="1383300"/>
          </a:xfrm>
          <a:prstGeom prst="rect">
            <a:avLst/>
          </a:prstGeom>
          <a:noFill/>
          <a:ln cap="flat" cmpd="sng" w="28575">
            <a:solidFill>
              <a:srgbClr val="F3D56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KANADA KULDVITS MEELDIB KÜLL TOLMELDAJATELE, AGA VÕIB VÄLJA TÕRJUDA MEIE KODUMAISED TAIMELIIGID</a:t>
            </a:r>
            <a:endParaRPr sz="13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  <p:sp>
        <p:nvSpPr>
          <p:cNvPr id="235" name="Google Shape;235;p33"/>
          <p:cNvSpPr txBox="1"/>
          <p:nvPr>
            <p:ph idx="2" type="body"/>
          </p:nvPr>
        </p:nvSpPr>
        <p:spPr>
          <a:xfrm>
            <a:off x="5804400" y="1283650"/>
            <a:ext cx="2534100" cy="11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VÕÕRLIIGID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0" i="1" sz="1200"/>
          </a:p>
        </p:txBody>
      </p:sp>
      <p:sp>
        <p:nvSpPr>
          <p:cNvPr id="236" name="Google Shape;236;p33"/>
          <p:cNvSpPr txBox="1"/>
          <p:nvPr/>
        </p:nvSpPr>
        <p:spPr>
          <a:xfrm>
            <a:off x="5071775" y="463115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 sz="12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KANADA KULDVITS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4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MIDA SAAME MEIE TOLMELDAJATE HEAKS TEHA? </a:t>
            </a:r>
            <a:endParaRPr/>
          </a:p>
        </p:txBody>
      </p:sp>
      <p:sp>
        <p:nvSpPr>
          <p:cNvPr id="242" name="Google Shape;242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b="0" lang="en"/>
              <a:t>JÄTAME MÕNED AIA OSAD NIITMATA </a:t>
            </a:r>
            <a:endParaRPr b="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b="0" lang="en"/>
              <a:t>RAJAME JOOGIKOHTI </a:t>
            </a:r>
            <a:endParaRPr b="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b="0" lang="en"/>
              <a:t>LOOME VARJEPAIKU </a:t>
            </a:r>
            <a:endParaRPr b="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b="0" lang="en"/>
              <a:t>KÜLVAME ÕISTAIMI </a:t>
            </a:r>
            <a:endParaRPr b="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b="0" lang="en"/>
              <a:t>VALIME KODUMAISED ISTIKUD JA LIIGID </a:t>
            </a:r>
            <a:endParaRPr b="0"/>
          </a:p>
        </p:txBody>
      </p:sp>
      <p:pic>
        <p:nvPicPr>
          <p:cNvPr id="243" name="Google Shape;243;p34" title="JOOGIKOHAD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8400" y="3048800"/>
            <a:ext cx="3296573" cy="247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022" y="2229525"/>
            <a:ext cx="3748649" cy="2811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5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TALUKIMALANE</a:t>
            </a:r>
            <a:r>
              <a:rPr lang="en"/>
              <a:t> </a:t>
            </a:r>
            <a:endParaRPr/>
          </a:p>
        </p:txBody>
      </p:sp>
      <p:pic>
        <p:nvPicPr>
          <p:cNvPr id="250" name="Google Shape;25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98" y="819625"/>
            <a:ext cx="3352074" cy="4469448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5"/>
          <p:cNvSpPr txBox="1"/>
          <p:nvPr/>
        </p:nvSpPr>
        <p:spPr>
          <a:xfrm>
            <a:off x="3731300" y="1423625"/>
            <a:ext cx="4002000" cy="35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SELTS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KILETIIVALISED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KEHAPIKKUS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1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-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1,5 CM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LENDAMISAEG: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 APRILL 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-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 SEPTEMBER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LEMMIKTOIT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VASTSETELE ÕIETOLM, VALMIKUTELE NEKTAR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MIDAGI ERILIST: 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AINUS EESTI KIMLANE, KES PESITSEB MAAPINNAST KÕRGEMAL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6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PÕLDKIMALANE</a:t>
            </a:r>
            <a:endParaRPr/>
          </a:p>
        </p:txBody>
      </p:sp>
      <p:pic>
        <p:nvPicPr>
          <p:cNvPr id="257" name="Google Shape;257;p36"/>
          <p:cNvPicPr preferRelativeResize="0"/>
          <p:nvPr/>
        </p:nvPicPr>
        <p:blipFill rotWithShape="1">
          <a:blip r:embed="rId4">
            <a:alphaModFix/>
          </a:blip>
          <a:srcRect b="0" l="0" r="0" t="11870"/>
          <a:stretch/>
        </p:blipFill>
        <p:spPr>
          <a:xfrm>
            <a:off x="311700" y="1079950"/>
            <a:ext cx="3857626" cy="4532977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6"/>
          <p:cNvSpPr txBox="1"/>
          <p:nvPr/>
        </p:nvSpPr>
        <p:spPr>
          <a:xfrm>
            <a:off x="4083100" y="1517025"/>
            <a:ext cx="3714600" cy="27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SELTS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KILETIIVALISED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KEHAPIKKUS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1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-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1,5 CM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LENDAMISAEG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APRILL 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-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 SEPTEMBER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LEMMIKTOIT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VASTSETELE ÕIETOLM, VALMIKUTELE NEKTAR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MIDAGI ERILIST: 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EESTI KÕIGE TAVALISEM KIMALANE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7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KODU</a:t>
            </a:r>
            <a:r>
              <a:rPr lang="en"/>
              <a:t>-</a:t>
            </a:r>
            <a:r>
              <a:rPr lang="en"/>
              <a:t> EHK MEEMESILANE</a:t>
            </a:r>
            <a:endParaRPr/>
          </a:p>
        </p:txBody>
      </p:sp>
      <p:pic>
        <p:nvPicPr>
          <p:cNvPr id="264" name="Google Shape;264;p37"/>
          <p:cNvPicPr preferRelativeResize="0"/>
          <p:nvPr/>
        </p:nvPicPr>
        <p:blipFill rotWithShape="1">
          <a:blip r:embed="rId4">
            <a:alphaModFix/>
          </a:blip>
          <a:srcRect b="8180" l="0" r="15725" t="33801"/>
          <a:stretch/>
        </p:blipFill>
        <p:spPr>
          <a:xfrm>
            <a:off x="-339325" y="1626625"/>
            <a:ext cx="4344525" cy="2563151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7"/>
          <p:cNvSpPr txBox="1"/>
          <p:nvPr/>
        </p:nvSpPr>
        <p:spPr>
          <a:xfrm>
            <a:off x="4238550" y="1682675"/>
            <a:ext cx="3627300" cy="27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SELTS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KILETIIVALISED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KEHAPIKKUS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1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-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1,5 CM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LENDAMISAEG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APRILL 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-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 SEPTEMBER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LEMMIKTOIT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VASTSETELE ÕIETOLM, VALMIKUTELE NEKTAR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MIDAGI ERILIST: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 KODULOOM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8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SIRELASED</a:t>
            </a:r>
            <a:r>
              <a:rPr lang="en"/>
              <a:t> </a:t>
            </a:r>
            <a:endParaRPr/>
          </a:p>
        </p:txBody>
      </p:sp>
      <p:pic>
        <p:nvPicPr>
          <p:cNvPr id="271" name="Google Shape;271;p38"/>
          <p:cNvPicPr preferRelativeResize="0"/>
          <p:nvPr/>
        </p:nvPicPr>
        <p:blipFill rotWithShape="1">
          <a:blip r:embed="rId4">
            <a:alphaModFix/>
          </a:blip>
          <a:srcRect b="51658" l="18956" r="0" t="0"/>
          <a:stretch/>
        </p:blipFill>
        <p:spPr>
          <a:xfrm>
            <a:off x="254675" y="1091850"/>
            <a:ext cx="2550401" cy="2028452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8"/>
          <p:cNvSpPr txBox="1"/>
          <p:nvPr/>
        </p:nvSpPr>
        <p:spPr>
          <a:xfrm>
            <a:off x="3806750" y="1508675"/>
            <a:ext cx="3627300" cy="27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SELTS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KAHETIIVALISED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KEHAPIKKUS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0,5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-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1,5 CM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LENDAMISAEG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APRILL 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-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 OKTOOBER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LEMMIKTOIT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VASTSETELE LEHETÄID, VALMIKUTELE NEKTAR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MIDAGI ERILIST: 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EESTIS ON LIGI 300 LIIKI SIRELASI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  <p:pic>
        <p:nvPicPr>
          <p:cNvPr id="273" name="Google Shape;273;p38"/>
          <p:cNvPicPr preferRelativeResize="0"/>
          <p:nvPr/>
        </p:nvPicPr>
        <p:blipFill rotWithShape="1">
          <a:blip r:embed="rId4">
            <a:alphaModFix/>
          </a:blip>
          <a:srcRect b="0" l="0" r="0" t="48006"/>
          <a:stretch/>
        </p:blipFill>
        <p:spPr>
          <a:xfrm>
            <a:off x="954775" y="2724150"/>
            <a:ext cx="3147049" cy="2181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9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ÜHISHERILASED</a:t>
            </a:r>
            <a:r>
              <a:rPr lang="en"/>
              <a:t> </a:t>
            </a:r>
            <a:endParaRPr/>
          </a:p>
        </p:txBody>
      </p:sp>
      <p:pic>
        <p:nvPicPr>
          <p:cNvPr id="279" name="Google Shape;279;p39"/>
          <p:cNvPicPr preferRelativeResize="0"/>
          <p:nvPr/>
        </p:nvPicPr>
        <p:blipFill rotWithShape="1">
          <a:blip r:embed="rId4">
            <a:alphaModFix/>
          </a:blip>
          <a:srcRect b="11440" l="0" r="13815" t="40350"/>
          <a:stretch/>
        </p:blipFill>
        <p:spPr>
          <a:xfrm rot="638874">
            <a:off x="134866" y="1507801"/>
            <a:ext cx="3959167" cy="2952876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9"/>
          <p:cNvSpPr txBox="1"/>
          <p:nvPr/>
        </p:nvSpPr>
        <p:spPr>
          <a:xfrm>
            <a:off x="4091900" y="1530550"/>
            <a:ext cx="3627300" cy="27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SELTS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KILETIIVALISED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KEHAPIKKUS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1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-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1,5 CM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LENDAMISAEG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MAI 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-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 OKTOOBER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LEMMIKTOIT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VASTSETELE TEISED PUTUKAD, VALMIKUTELE NEKTAR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MIDAGI ERILIST: 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SÜGISEL PESA HUKKUB JA IGAL KEVADEL ALUSTAB KUNINGANNA UUE PESA EHITAMIST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0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PÄEVAPAABUSILM </a:t>
            </a:r>
            <a:endParaRPr/>
          </a:p>
        </p:txBody>
      </p:sp>
      <p:pic>
        <p:nvPicPr>
          <p:cNvPr id="286" name="Google Shape;28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00" y="1455268"/>
            <a:ext cx="3627300" cy="272046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40"/>
          <p:cNvSpPr txBox="1"/>
          <p:nvPr/>
        </p:nvSpPr>
        <p:spPr>
          <a:xfrm>
            <a:off x="4004525" y="1575100"/>
            <a:ext cx="3627300" cy="27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SELTS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LIBLIKALISED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KEHAPIKKUS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2,5 CM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LENDAMISAEG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APRILL 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-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 OKTOOBER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LEMMIKTOIT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VASTSETELE KÕRVENÕGESED, VALMIKUTELE NEKTAR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MIDAGI ERILIST: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 TALVITUB VALMIKUNA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1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TRIIPLUTIKAS</a:t>
            </a:r>
            <a:r>
              <a:rPr lang="en"/>
              <a:t> </a:t>
            </a:r>
            <a:endParaRPr/>
          </a:p>
        </p:txBody>
      </p:sp>
      <p:pic>
        <p:nvPicPr>
          <p:cNvPr id="293" name="Google Shape;293;p41"/>
          <p:cNvPicPr preferRelativeResize="0"/>
          <p:nvPr/>
        </p:nvPicPr>
        <p:blipFill rotWithShape="1">
          <a:blip r:embed="rId4">
            <a:alphaModFix/>
          </a:blip>
          <a:srcRect b="15453" l="13886" r="26233" t="20795"/>
          <a:stretch/>
        </p:blipFill>
        <p:spPr>
          <a:xfrm rot="-708320">
            <a:off x="513448" y="1349094"/>
            <a:ext cx="3734654" cy="2982037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1"/>
          <p:cNvSpPr txBox="1"/>
          <p:nvPr/>
        </p:nvSpPr>
        <p:spPr>
          <a:xfrm>
            <a:off x="4120425" y="1547713"/>
            <a:ext cx="3627300" cy="27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SELTS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LUTIKALISED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KEHAPIKKUS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1 CM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LENDAMISAEG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MAI 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-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 SEPTEMBER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LEMMIKTOIT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IMEVAD TAIMEMAHLA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MIDAGI ERILIST: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 ERKSA VÄRVIGA HOIATAB ENDA HALVA MAITSE EEST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type="title"/>
          </p:nvPr>
        </p:nvSpPr>
        <p:spPr>
          <a:xfrm>
            <a:off x="311700" y="470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PUTUKAD </a:t>
            </a:r>
            <a:r>
              <a:rPr lang="en"/>
              <a:t>-</a:t>
            </a:r>
            <a:r>
              <a:rPr lang="en"/>
              <a:t> KES NAD ON?</a:t>
            </a:r>
            <a:endParaRPr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  <p:sp>
        <p:nvSpPr>
          <p:cNvPr id="66" name="Google Shape;66;p15"/>
          <p:cNvSpPr txBox="1"/>
          <p:nvPr>
            <p:ph idx="1" type="body"/>
          </p:nvPr>
        </p:nvSpPr>
        <p:spPr>
          <a:xfrm>
            <a:off x="458675" y="1152475"/>
            <a:ext cx="8373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RIIK: </a:t>
            </a:r>
            <a:r>
              <a:rPr lang="en"/>
              <a:t>LOOMAD</a:t>
            </a:r>
            <a:r>
              <a:rPr b="0" lang="en"/>
              <a:t> </a:t>
            </a:r>
            <a:endParaRPr b="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0" lang="en"/>
              <a:t>HÕIMKOND: </a:t>
            </a:r>
            <a:r>
              <a:rPr lang="en"/>
              <a:t>LÜLIJALGSED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0" lang="en"/>
              <a:t>KLASS: </a:t>
            </a:r>
            <a:r>
              <a:rPr lang="en"/>
              <a:t>PUTUKAD</a:t>
            </a:r>
            <a:r>
              <a:rPr b="0" lang="en"/>
              <a:t> </a:t>
            </a:r>
            <a:endParaRPr b="0"/>
          </a:p>
        </p:txBody>
      </p:sp>
      <p:sp>
        <p:nvSpPr>
          <p:cNvPr id="67" name="Google Shape;67;p15"/>
          <p:cNvSpPr txBox="1"/>
          <p:nvPr/>
        </p:nvSpPr>
        <p:spPr>
          <a:xfrm>
            <a:off x="520150" y="2935875"/>
            <a:ext cx="3529800" cy="1842600"/>
          </a:xfrm>
          <a:prstGeom prst="rect">
            <a:avLst/>
          </a:prstGeom>
          <a:noFill/>
          <a:ln cap="flat" cmpd="sng" w="28575">
            <a:solidFill>
              <a:srgbClr val="F3D56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416137"/>
              </a:buClr>
              <a:buSzPts val="1700"/>
              <a:buFont typeface="Aleo"/>
              <a:buChar char="●"/>
            </a:pPr>
            <a:r>
              <a:rPr lang="en" sz="17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&gt; 1 MILJONI LIIGI TEADA</a:t>
            </a:r>
            <a:endParaRPr sz="17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416137"/>
              </a:buClr>
              <a:buSzPts val="1700"/>
              <a:buFont typeface="Aleo"/>
              <a:buChar char="●"/>
            </a:pPr>
            <a:r>
              <a:rPr lang="en" sz="17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HINNANGULISELT 5,5 MILJONIT</a:t>
            </a:r>
            <a:endParaRPr sz="17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416137"/>
              </a:buClr>
              <a:buSzPts val="1700"/>
              <a:buFont typeface="Aleo"/>
              <a:buChar char="●"/>
            </a:pPr>
            <a:r>
              <a:rPr lang="en" sz="17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68% TEADAOLEVATEST LOOMALIIKIDEST</a:t>
            </a:r>
            <a:endParaRPr sz="17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416137"/>
              </a:buClr>
              <a:buSzPts val="1700"/>
              <a:buFont typeface="Aleo"/>
              <a:buChar char="●"/>
            </a:pPr>
            <a:r>
              <a:rPr lang="en" sz="17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EESTIS 14 400 LIIKI</a:t>
            </a:r>
            <a:endParaRPr sz="17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  <p:pic>
        <p:nvPicPr>
          <p:cNvPr id="68" name="Google Shape;68;p15"/>
          <p:cNvPicPr preferRelativeResize="0"/>
          <p:nvPr/>
        </p:nvPicPr>
        <p:blipFill rotWithShape="1">
          <a:blip r:embed="rId4">
            <a:alphaModFix/>
          </a:blip>
          <a:srcRect b="8949" l="15866" r="28108" t="14953"/>
          <a:stretch/>
        </p:blipFill>
        <p:spPr>
          <a:xfrm>
            <a:off x="4572000" y="220400"/>
            <a:ext cx="1396490" cy="1422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 rotWithShape="1">
          <a:blip r:embed="rId5">
            <a:alphaModFix/>
          </a:blip>
          <a:srcRect b="12143" l="18407" r="16156" t="33573"/>
          <a:stretch/>
        </p:blipFill>
        <p:spPr>
          <a:xfrm>
            <a:off x="4283599" y="3604525"/>
            <a:ext cx="2124590" cy="132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 rotWithShape="1">
          <a:blip r:embed="rId6">
            <a:alphaModFix/>
          </a:blip>
          <a:srcRect b="39792" l="15183" r="18944" t="7221"/>
          <a:stretch/>
        </p:blipFill>
        <p:spPr>
          <a:xfrm>
            <a:off x="4283600" y="1698288"/>
            <a:ext cx="1326301" cy="1422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 rotWithShape="1">
          <a:blip r:embed="rId7">
            <a:alphaModFix/>
          </a:blip>
          <a:srcRect b="19158" l="0" r="14646" t="15499"/>
          <a:stretch/>
        </p:blipFill>
        <p:spPr>
          <a:xfrm>
            <a:off x="6759075" y="117375"/>
            <a:ext cx="2073201" cy="2116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00600" y="1475425"/>
            <a:ext cx="2491075" cy="1868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 rotWithShape="1">
          <a:blip r:embed="rId9">
            <a:alphaModFix/>
          </a:blip>
          <a:srcRect b="16120" l="14259" r="28219" t="23321"/>
          <a:stretch/>
        </p:blipFill>
        <p:spPr>
          <a:xfrm rot="-1287839">
            <a:off x="6478399" y="3456825"/>
            <a:ext cx="1673993" cy="1321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2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HARILIK KIITSAKSIKK </a:t>
            </a:r>
            <a:endParaRPr/>
          </a:p>
        </p:txBody>
      </p:sp>
      <p:pic>
        <p:nvPicPr>
          <p:cNvPr id="300" name="Google Shape;30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950" y="1535680"/>
            <a:ext cx="3627300" cy="2720471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2"/>
          <p:cNvSpPr txBox="1"/>
          <p:nvPr/>
        </p:nvSpPr>
        <p:spPr>
          <a:xfrm>
            <a:off x="3925875" y="1310113"/>
            <a:ext cx="3627300" cy="27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SELTS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MARDIKALISED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KEHAPIKKUS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1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-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2 CM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LENDAMISAEG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JUUNI 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-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 AUGUST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LEMMIKTOIT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VASTSETELE LEHTPUUDE PUIT, VALMIKUTELE NEKTAR JA ÕIETOLM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MIDAGI ERILIST: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 TERVEID PUID EI OHUSTA, KAHJUSTAB NÕRKASID JA HAIGEID PUID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3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LAPSULIBLIKAS </a:t>
            </a:r>
            <a:endParaRPr/>
          </a:p>
        </p:txBody>
      </p:sp>
      <p:pic>
        <p:nvPicPr>
          <p:cNvPr id="307" name="Google Shape;307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99" y="690042"/>
            <a:ext cx="3627299" cy="4836408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3"/>
          <p:cNvSpPr txBox="1"/>
          <p:nvPr/>
        </p:nvSpPr>
        <p:spPr>
          <a:xfrm>
            <a:off x="3939000" y="1620638"/>
            <a:ext cx="3627300" cy="27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SELTS: LIBLIKALISED</a:t>
            </a:r>
            <a:endParaRPr b="1"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KEHAPIKKUS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2,5 CM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LENDAMISAEG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APRILL 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-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 SEPTEMBER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LEMMIKTOIT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: VASTSETELE TÜRNPUU VÕI PAAKSPUU LEHED, VALMIKUTELE NEKTAR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MIDAGI ERILIST: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 PIKIMA ELUEAGA LIBLIKAS, VALMIKUNA KUNI 13 KUUD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4"/>
          <p:cNvSpPr txBox="1"/>
          <p:nvPr>
            <p:ph type="ctrTitle"/>
          </p:nvPr>
        </p:nvSpPr>
        <p:spPr>
          <a:xfrm>
            <a:off x="4108649" y="2988825"/>
            <a:ext cx="5655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Head vaatlemist</a:t>
            </a:r>
            <a:r>
              <a:rPr lang="en" sz="3600"/>
              <a:t>!</a:t>
            </a:r>
            <a:endParaRPr sz="36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PUTUKA KEHAEHITUS (SEITSETÄPP</a:t>
            </a:r>
            <a:r>
              <a:rPr lang="en"/>
              <a:t>-</a:t>
            </a:r>
            <a:r>
              <a:rPr lang="en"/>
              <a:t>LEPATRIINU)</a:t>
            </a:r>
            <a:endParaRPr/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789437" y="-158162"/>
            <a:ext cx="4101901" cy="614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PUTUKA KEHAEHITUS (MARJALUTIKAS)</a:t>
            </a:r>
            <a:endParaRPr/>
          </a:p>
        </p:txBody>
      </p:sp>
      <p:pic>
        <p:nvPicPr>
          <p:cNvPr id="85" name="Google Shape;85;p17"/>
          <p:cNvPicPr preferRelativeResize="0"/>
          <p:nvPr/>
        </p:nvPicPr>
        <p:blipFill rotWithShape="1">
          <a:blip r:embed="rId4">
            <a:alphaModFix/>
          </a:blip>
          <a:srcRect b="0" l="5784" r="0" t="0"/>
          <a:stretch/>
        </p:blipFill>
        <p:spPr>
          <a:xfrm rot="5400000">
            <a:off x="974687" y="129538"/>
            <a:ext cx="4026225" cy="635035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7"/>
          <p:cNvSpPr txBox="1"/>
          <p:nvPr/>
        </p:nvSpPr>
        <p:spPr>
          <a:xfrm>
            <a:off x="5580875" y="453852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Joonistuse autor Ülle kaasik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PUTUKA KEHAEHITUS (PÄEVAPAABUSILM) </a:t>
            </a:r>
            <a:endParaRPr/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862700" y="-94675"/>
            <a:ext cx="4124274" cy="638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/>
          <p:nvPr>
            <p:ph type="title"/>
          </p:nvPr>
        </p:nvSpPr>
        <p:spPr>
          <a:xfrm>
            <a:off x="311700" y="1381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ARENG</a:t>
            </a:r>
            <a:endParaRPr/>
          </a:p>
        </p:txBody>
      </p:sp>
      <p:sp>
        <p:nvSpPr>
          <p:cNvPr id="98" name="Google Shape;98;p19"/>
          <p:cNvSpPr txBox="1"/>
          <p:nvPr>
            <p:ph idx="2" type="body"/>
          </p:nvPr>
        </p:nvSpPr>
        <p:spPr>
          <a:xfrm>
            <a:off x="4832400" y="771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800"/>
              <a:t>Täismoondega</a:t>
            </a:r>
            <a:endParaRPr b="0" sz="1800"/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9" name="Google Shape;99;p19"/>
          <p:cNvPicPr preferRelativeResize="0"/>
          <p:nvPr/>
        </p:nvPicPr>
        <p:blipFill rotWithShape="1">
          <a:blip r:embed="rId4">
            <a:alphaModFix/>
          </a:blip>
          <a:srcRect b="10738" l="6916" r="0" t="0"/>
          <a:stretch/>
        </p:blipFill>
        <p:spPr>
          <a:xfrm rot="5400000">
            <a:off x="4779938" y="-77212"/>
            <a:ext cx="2714400" cy="3989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9"/>
          <p:cNvPicPr preferRelativeResize="0"/>
          <p:nvPr/>
        </p:nvPicPr>
        <p:blipFill rotWithShape="1">
          <a:blip r:embed="rId5">
            <a:alphaModFix/>
          </a:blip>
          <a:srcRect b="11226" l="6803" r="0" t="15588"/>
          <a:stretch/>
        </p:blipFill>
        <p:spPr>
          <a:xfrm rot="5400000">
            <a:off x="643800" y="286975"/>
            <a:ext cx="2749050" cy="34132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9"/>
          <p:cNvSpPr txBox="1"/>
          <p:nvPr/>
        </p:nvSpPr>
        <p:spPr>
          <a:xfrm>
            <a:off x="4218775" y="3282925"/>
            <a:ext cx="3989100" cy="4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TÄISMOONE 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-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 VASTNE JA VALMIK ELAVAD ERINEVAT ELU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  <p:sp>
        <p:nvSpPr>
          <p:cNvPr id="102" name="Google Shape;102;p19"/>
          <p:cNvSpPr txBox="1"/>
          <p:nvPr/>
        </p:nvSpPr>
        <p:spPr>
          <a:xfrm>
            <a:off x="311700" y="3282925"/>
            <a:ext cx="3782100" cy="4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VAEGMOONE 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-</a:t>
            </a:r>
            <a:r>
              <a:rPr lang="en" sz="16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 VASTSE JA VALMIKU ELU VÄGA EI ERINE </a:t>
            </a:r>
            <a:endParaRPr sz="16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  <p:sp>
        <p:nvSpPr>
          <p:cNvPr id="103" name="Google Shape;103;p19"/>
          <p:cNvSpPr txBox="1"/>
          <p:nvPr/>
        </p:nvSpPr>
        <p:spPr>
          <a:xfrm>
            <a:off x="311700" y="4274500"/>
            <a:ext cx="6479100" cy="635400"/>
          </a:xfrm>
          <a:prstGeom prst="rect">
            <a:avLst/>
          </a:prstGeom>
          <a:noFill/>
          <a:ln cap="flat" cmpd="sng" w="28575">
            <a:solidFill>
              <a:srgbClr val="F3D56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rgbClr val="416137"/>
                </a:solidFill>
                <a:latin typeface="Aleo"/>
                <a:ea typeface="Aleo"/>
                <a:cs typeface="Aleo"/>
                <a:sym typeface="Aleo"/>
              </a:rPr>
              <a:t>MITMEKESINE AED AITAB PUTUKATEL ELLU JÄÄDA JA ARENEDA KÕIGIS ELUETAPPIDES!</a:t>
            </a:r>
            <a:endParaRPr sz="1800">
              <a:solidFill>
                <a:srgbClr val="416137"/>
              </a:solidFill>
              <a:latin typeface="Aleo"/>
              <a:ea typeface="Aleo"/>
              <a:cs typeface="Aleo"/>
              <a:sym typeface="Ale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/>
          <p:nvPr>
            <p:ph type="title"/>
          </p:nvPr>
        </p:nvSpPr>
        <p:spPr>
          <a:xfrm>
            <a:off x="311700" y="111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KUIDAS PUTUKAD MAAILMA NÄEVAD? </a:t>
            </a:r>
            <a:endParaRPr/>
          </a:p>
        </p:txBody>
      </p:sp>
      <p:sp>
        <p:nvSpPr>
          <p:cNvPr id="109" name="Google Shape;109;p20"/>
          <p:cNvSpPr txBox="1"/>
          <p:nvPr>
            <p:ph idx="1" type="body"/>
          </p:nvPr>
        </p:nvSpPr>
        <p:spPr>
          <a:xfrm>
            <a:off x="311700" y="684575"/>
            <a:ext cx="7586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b="0" lang="en" sz="1700"/>
              <a:t>ERINEVALT INIMESTEST, ERISTAVAD PUTUKATE SILMAD INFRAPUNAST JA ULTRAVIOLETKIIRGUST.</a:t>
            </a:r>
            <a:endParaRPr b="0"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b="0" lang="en" sz="1700"/>
              <a:t>LIITSILMAD, MILLE PIKSLID MOODUSTAVAD SUURE PILDI NAGU LED</a:t>
            </a:r>
            <a:r>
              <a:rPr b="0" lang="en" sz="1700"/>
              <a:t>-</a:t>
            </a:r>
            <a:r>
              <a:rPr b="0" lang="en" sz="1700"/>
              <a:t>EKRAAN!</a:t>
            </a:r>
            <a:endParaRPr b="0"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b="0" lang="en" sz="1700"/>
              <a:t>HELEKOLLANE VÕI ORANŽ ÕIETOLM </a:t>
            </a:r>
            <a:r>
              <a:rPr b="0" lang="en" sz="1700" u="sng"/>
              <a:t>HELENDAB </a:t>
            </a:r>
            <a:r>
              <a:rPr b="0" lang="en" sz="1700"/>
              <a:t>KUTSUVALT.</a:t>
            </a:r>
            <a:endParaRPr b="0" sz="1700"/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663" y="2457175"/>
            <a:ext cx="5324475" cy="227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/>
          <p:nvPr>
            <p:ph type="title"/>
          </p:nvPr>
        </p:nvSpPr>
        <p:spPr>
          <a:xfrm>
            <a:off x="311700" y="366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MIDA PUTUKAD SÖÖVAD? </a:t>
            </a:r>
            <a:endParaRPr/>
          </a:p>
        </p:txBody>
      </p:sp>
      <p:sp>
        <p:nvSpPr>
          <p:cNvPr id="116" name="Google Shape;116;p21"/>
          <p:cNvSpPr txBox="1"/>
          <p:nvPr>
            <p:ph idx="1" type="body"/>
          </p:nvPr>
        </p:nvSpPr>
        <p:spPr>
          <a:xfrm>
            <a:off x="311700" y="1113325"/>
            <a:ext cx="7586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600"/>
              <a:t>ERINEVATEL PUTUKATEL ERINEV DIEET</a:t>
            </a:r>
            <a:endParaRPr b="0" sz="1600"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TAIMTOIDULISED </a:t>
            </a:r>
            <a:r>
              <a:rPr b="0" lang="en" sz="1600"/>
              <a:t>-</a:t>
            </a:r>
            <a:r>
              <a:rPr b="0" lang="en" sz="1600"/>
              <a:t> OLENEVALT LIIGIST SÖÖVAD TAIMI JUURTEST ÕITENI</a:t>
            </a:r>
            <a:endParaRPr b="0" sz="1600"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LIHATOIDULISED </a:t>
            </a:r>
            <a:r>
              <a:rPr b="0" lang="en" sz="1600"/>
              <a:t>-</a:t>
            </a:r>
            <a:r>
              <a:rPr b="0" lang="en" sz="1600"/>
              <a:t> KISKJAD, VEREIMEJAD</a:t>
            </a:r>
            <a:endParaRPr b="0" sz="1600"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KÕDUTOIDULISED </a:t>
            </a:r>
            <a:r>
              <a:rPr b="0" lang="en" sz="1600"/>
              <a:t>-</a:t>
            </a:r>
            <a:r>
              <a:rPr b="0" lang="en" sz="1600"/>
              <a:t> IGASUGUNE LAGUNEV ORGAANILINE MATERJAL</a:t>
            </a:r>
            <a:endParaRPr b="0" sz="1600"/>
          </a:p>
          <a:p>
            <a:pPr indent="-330200" lvl="0" marL="457200" rtl="0" algn="l">
              <a:spcBef>
                <a:spcPts val="1000"/>
              </a:spcBef>
              <a:spcAft>
                <a:spcPts val="1000"/>
              </a:spcAft>
              <a:buSzPts val="1600"/>
              <a:buChar char="●"/>
            </a:pPr>
            <a:r>
              <a:rPr lang="en" sz="1600"/>
              <a:t>PARASIITSED </a:t>
            </a:r>
            <a:r>
              <a:rPr b="0" lang="en" sz="1600"/>
              <a:t>-</a:t>
            </a:r>
            <a:r>
              <a:rPr b="0" lang="en" sz="1600"/>
              <a:t> NII TAIMEDEL, KUI LOOMADEL</a:t>
            </a:r>
            <a:endParaRPr b="0" sz="1600"/>
          </a:p>
        </p:txBody>
      </p:sp>
      <p:pic>
        <p:nvPicPr>
          <p:cNvPr id="117" name="Google Shape;117;p21"/>
          <p:cNvPicPr preferRelativeResize="0"/>
          <p:nvPr/>
        </p:nvPicPr>
        <p:blipFill rotWithShape="1">
          <a:blip r:embed="rId4">
            <a:alphaModFix/>
          </a:blip>
          <a:srcRect b="12143" l="18407" r="16156" t="33573"/>
          <a:stretch/>
        </p:blipFill>
        <p:spPr>
          <a:xfrm>
            <a:off x="657674" y="3778925"/>
            <a:ext cx="2124590" cy="132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1"/>
          <p:cNvPicPr preferRelativeResize="0"/>
          <p:nvPr/>
        </p:nvPicPr>
        <p:blipFill rotWithShape="1">
          <a:blip r:embed="rId5">
            <a:alphaModFix/>
          </a:blip>
          <a:srcRect b="39792" l="15183" r="18944" t="7221"/>
          <a:stretch/>
        </p:blipFill>
        <p:spPr>
          <a:xfrm>
            <a:off x="2978550" y="3616713"/>
            <a:ext cx="1326301" cy="1422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477473">
            <a:off x="4747225" y="3286538"/>
            <a:ext cx="2491076" cy="1868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